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  <p:sldMasterId id="2147483673" r:id="rId3"/>
  </p:sldMasterIdLst>
  <p:notesMasterIdLst>
    <p:notesMasterId r:id="rId105"/>
  </p:notesMasterIdLst>
  <p:sldIdLst>
    <p:sldId id="377" r:id="rId4"/>
    <p:sldId id="378" r:id="rId5"/>
    <p:sldId id="269" r:id="rId6"/>
    <p:sldId id="366" r:id="rId7"/>
    <p:sldId id="373" r:id="rId8"/>
    <p:sldId id="442" r:id="rId9"/>
    <p:sldId id="443" r:id="rId10"/>
    <p:sldId id="444" r:id="rId11"/>
    <p:sldId id="388" r:id="rId12"/>
    <p:sldId id="390" r:id="rId13"/>
    <p:sldId id="382" r:id="rId14"/>
    <p:sldId id="383" r:id="rId15"/>
    <p:sldId id="384" r:id="rId16"/>
    <p:sldId id="410" r:id="rId17"/>
    <p:sldId id="411" r:id="rId18"/>
    <p:sldId id="412" r:id="rId19"/>
    <p:sldId id="437" r:id="rId20"/>
    <p:sldId id="438" r:id="rId21"/>
    <p:sldId id="413" r:id="rId22"/>
    <p:sldId id="414" r:id="rId23"/>
    <p:sldId id="415" r:id="rId24"/>
    <p:sldId id="416" r:id="rId25"/>
    <p:sldId id="417" r:id="rId26"/>
    <p:sldId id="418" r:id="rId27"/>
    <p:sldId id="419" r:id="rId28"/>
    <p:sldId id="420" r:id="rId29"/>
    <p:sldId id="421" r:id="rId30"/>
    <p:sldId id="371" r:id="rId31"/>
    <p:sldId id="422" r:id="rId32"/>
    <p:sldId id="423" r:id="rId33"/>
    <p:sldId id="284" r:id="rId34"/>
    <p:sldId id="285" r:id="rId35"/>
    <p:sldId id="424" r:id="rId36"/>
    <p:sldId id="439" r:id="rId37"/>
    <p:sldId id="440" r:id="rId38"/>
    <p:sldId id="441" r:id="rId39"/>
    <p:sldId id="425" r:id="rId40"/>
    <p:sldId id="426" r:id="rId41"/>
    <p:sldId id="427" r:id="rId42"/>
    <p:sldId id="428" r:id="rId43"/>
    <p:sldId id="429" r:id="rId44"/>
    <p:sldId id="430" r:id="rId45"/>
    <p:sldId id="431" r:id="rId46"/>
    <p:sldId id="432" r:id="rId47"/>
    <p:sldId id="434" r:id="rId48"/>
    <p:sldId id="435" r:id="rId49"/>
    <p:sldId id="436" r:id="rId50"/>
    <p:sldId id="433" r:id="rId51"/>
    <p:sldId id="389" r:id="rId52"/>
    <p:sldId id="264" r:id="rId53"/>
    <p:sldId id="271" r:id="rId54"/>
    <p:sldId id="376" r:id="rId55"/>
    <p:sldId id="393" r:id="rId56"/>
    <p:sldId id="397" r:id="rId57"/>
    <p:sldId id="398" r:id="rId58"/>
    <p:sldId id="391" r:id="rId59"/>
    <p:sldId id="392" r:id="rId60"/>
    <p:sldId id="375" r:id="rId61"/>
    <p:sldId id="394" r:id="rId62"/>
    <p:sldId id="395" r:id="rId63"/>
    <p:sldId id="396" r:id="rId64"/>
    <p:sldId id="400" r:id="rId65"/>
    <p:sldId id="360" r:id="rId66"/>
    <p:sldId id="361" r:id="rId67"/>
    <p:sldId id="401" r:id="rId68"/>
    <p:sldId id="402" r:id="rId69"/>
    <p:sldId id="403" r:id="rId70"/>
    <p:sldId id="288" r:id="rId71"/>
    <p:sldId id="387" r:id="rId72"/>
    <p:sldId id="406" r:id="rId73"/>
    <p:sldId id="407" r:id="rId74"/>
    <p:sldId id="408" r:id="rId75"/>
    <p:sldId id="404" r:id="rId76"/>
    <p:sldId id="405" r:id="rId77"/>
    <p:sldId id="287" r:id="rId78"/>
    <p:sldId id="409" r:id="rId79"/>
    <p:sldId id="295" r:id="rId80"/>
    <p:sldId id="297" r:id="rId81"/>
    <p:sldId id="298" r:id="rId82"/>
    <p:sldId id="299" r:id="rId83"/>
    <p:sldId id="300" r:id="rId84"/>
    <p:sldId id="311" r:id="rId85"/>
    <p:sldId id="314" r:id="rId86"/>
    <p:sldId id="315" r:id="rId87"/>
    <p:sldId id="316" r:id="rId88"/>
    <p:sldId id="317" r:id="rId89"/>
    <p:sldId id="318" r:id="rId90"/>
    <p:sldId id="319" r:id="rId91"/>
    <p:sldId id="320" r:id="rId92"/>
    <p:sldId id="321" r:id="rId93"/>
    <p:sldId id="335" r:id="rId94"/>
    <p:sldId id="336" r:id="rId95"/>
    <p:sldId id="337" r:id="rId96"/>
    <p:sldId id="338" r:id="rId97"/>
    <p:sldId id="385" r:id="rId98"/>
    <p:sldId id="386" r:id="rId99"/>
    <p:sldId id="339" r:id="rId100"/>
    <p:sldId id="340" r:id="rId101"/>
    <p:sldId id="341" r:id="rId102"/>
    <p:sldId id="334" r:id="rId103"/>
    <p:sldId id="348" r:id="rId10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06"/>
      <p:bold r:id="rId107"/>
      <p:italic r:id="rId108"/>
      <p:boldItalic r:id="rId109"/>
    </p:embeddedFont>
    <p:embeddedFont>
      <p:font typeface="Calibri Light" panose="020F0302020204030204" pitchFamily="34" charset="0"/>
      <p:regular r:id="rId110"/>
      <p:italic r:id="rId111"/>
    </p:embeddedFont>
    <p:embeddedFont>
      <p:font typeface="Economica" panose="020B0604020202020204" charset="0"/>
      <p:regular r:id="rId112"/>
      <p:bold r:id="rId113"/>
      <p:italic r:id="rId114"/>
      <p:boldItalic r:id="rId115"/>
    </p:embeddedFont>
    <p:embeddedFont>
      <p:font typeface="Open Sans" panose="020B0606030504020204" pitchFamily="34" charset="0"/>
      <p:regular r:id="rId116"/>
      <p:bold r:id="rId117"/>
      <p:italic r:id="rId118"/>
      <p:boldItalic r:id="rId1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42F9BBE-32E1-4AAE-B0B0-E6D6C265470B}">
  <a:tblStyle styleId="{942F9BBE-32E1-4AAE-B0B0-E6D6C265470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4" d="100"/>
          <a:sy n="134" d="100"/>
        </p:scale>
        <p:origin x="14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2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font" Target="fonts/font12.fntdata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font" Target="fonts/font7.fntdata"/><Relationship Id="rId16" Type="http://schemas.openxmlformats.org/officeDocument/2006/relationships/slide" Target="slides/slide13.xml"/><Relationship Id="rId107" Type="http://schemas.openxmlformats.org/officeDocument/2006/relationships/font" Target="fonts/font2.fntdata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notesMaster" Target="notesMasters/notesMaster1.xml"/><Relationship Id="rId113" Type="http://schemas.openxmlformats.org/officeDocument/2006/relationships/font" Target="fonts/font8.fntdata"/><Relationship Id="rId118" Type="http://schemas.openxmlformats.org/officeDocument/2006/relationships/font" Target="fonts/font13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font" Target="fonts/font3.fntdata"/><Relationship Id="rId116" Type="http://schemas.openxmlformats.org/officeDocument/2006/relationships/font" Target="fonts/font11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font" Target="fonts/font1.fntdata"/><Relationship Id="rId114" Type="http://schemas.openxmlformats.org/officeDocument/2006/relationships/font" Target="fonts/font9.fntdata"/><Relationship Id="rId119" Type="http://schemas.openxmlformats.org/officeDocument/2006/relationships/font" Target="fonts/font14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font" Target="fonts/font4.fntdata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font" Target="fonts/font5.fntdata"/><Relationship Id="rId115" Type="http://schemas.openxmlformats.org/officeDocument/2006/relationships/font" Target="fonts/font10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svg"/><Relationship Id="rId1" Type="http://schemas.openxmlformats.org/officeDocument/2006/relationships/image" Target="../media/image63.png"/><Relationship Id="rId4" Type="http://schemas.openxmlformats.org/officeDocument/2006/relationships/image" Target="../media/image6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svg"/><Relationship Id="rId1" Type="http://schemas.openxmlformats.org/officeDocument/2006/relationships/image" Target="../media/image63.png"/><Relationship Id="rId4" Type="http://schemas.openxmlformats.org/officeDocument/2006/relationships/image" Target="../media/image6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FC2734-959E-45E0-B961-1B1CDE8BA4EC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13B3259-B635-454D-A605-3A04522AB26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Spreadsheet analysis</a:t>
          </a:r>
          <a:endParaRPr lang="en-US"/>
        </a:p>
      </dgm:t>
    </dgm:pt>
    <dgm:pt modelId="{DDD3B4AD-09B5-4EEF-B6E7-EBF825FCCAC3}" type="parTrans" cxnId="{E429CB39-719D-48CC-AA0E-9A710C981A87}">
      <dgm:prSet/>
      <dgm:spPr/>
      <dgm:t>
        <a:bodyPr/>
        <a:lstStyle/>
        <a:p>
          <a:endParaRPr lang="en-US"/>
        </a:p>
      </dgm:t>
    </dgm:pt>
    <dgm:pt modelId="{61405CA3-FF0C-4B58-B8C8-BF62FCCD2835}" type="sibTrans" cxnId="{E429CB39-719D-48CC-AA0E-9A710C981A87}">
      <dgm:prSet/>
      <dgm:spPr/>
      <dgm:t>
        <a:bodyPr/>
        <a:lstStyle/>
        <a:p>
          <a:endParaRPr lang="en-US"/>
        </a:p>
      </dgm:t>
    </dgm:pt>
    <dgm:pt modelId="{F2FF5537-8CC9-43CE-8B90-96260314B82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Software analysis</a:t>
          </a:r>
          <a:endParaRPr lang="en-US"/>
        </a:p>
      </dgm:t>
    </dgm:pt>
    <dgm:pt modelId="{0129F8AC-6020-4C97-B069-55D0828317EE}" type="parTrans" cxnId="{909B7E58-6CD8-4BCA-9714-41839CD66E52}">
      <dgm:prSet/>
      <dgm:spPr/>
      <dgm:t>
        <a:bodyPr/>
        <a:lstStyle/>
        <a:p>
          <a:endParaRPr lang="en-US"/>
        </a:p>
      </dgm:t>
    </dgm:pt>
    <dgm:pt modelId="{E334BE74-C884-4A58-9138-B4FD5C99C5BA}" type="sibTrans" cxnId="{909B7E58-6CD8-4BCA-9714-41839CD66E52}">
      <dgm:prSet/>
      <dgm:spPr/>
      <dgm:t>
        <a:bodyPr/>
        <a:lstStyle/>
        <a:p>
          <a:endParaRPr lang="en-US"/>
        </a:p>
      </dgm:t>
    </dgm:pt>
    <dgm:pt modelId="{4269BE32-0C51-4E01-9441-D1BA6264276B}" type="pres">
      <dgm:prSet presAssocID="{ADFC2734-959E-45E0-B961-1B1CDE8BA4EC}" presName="root" presStyleCnt="0">
        <dgm:presLayoutVars>
          <dgm:dir/>
          <dgm:resizeHandles val="exact"/>
        </dgm:presLayoutVars>
      </dgm:prSet>
      <dgm:spPr/>
    </dgm:pt>
    <dgm:pt modelId="{F758A17F-AAE4-409C-A7B8-1667206A11E2}" type="pres">
      <dgm:prSet presAssocID="{313B3259-B635-454D-A605-3A04522AB262}" presName="compNode" presStyleCnt="0"/>
      <dgm:spPr/>
    </dgm:pt>
    <dgm:pt modelId="{84629AA9-CD89-44DF-A15D-C0D0B897709C}" type="pres">
      <dgm:prSet presAssocID="{313B3259-B635-454D-A605-3A04522AB262}" presName="iconBgRect" presStyleLbl="bgShp" presStyleIdx="0" presStyleCnt="2"/>
      <dgm:spPr/>
    </dgm:pt>
    <dgm:pt modelId="{AADF3AF7-925A-4628-860B-E5B3F37AAEBC}" type="pres">
      <dgm:prSet presAssocID="{313B3259-B635-454D-A605-3A04522AB26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ble"/>
        </a:ext>
      </dgm:extLst>
    </dgm:pt>
    <dgm:pt modelId="{7384EB4E-C3C2-4DF9-A3A4-179F751919AE}" type="pres">
      <dgm:prSet presAssocID="{313B3259-B635-454D-A605-3A04522AB262}" presName="spaceRect" presStyleCnt="0"/>
      <dgm:spPr/>
    </dgm:pt>
    <dgm:pt modelId="{F42599F0-E969-43C4-A6DE-8E1356B7A8BD}" type="pres">
      <dgm:prSet presAssocID="{313B3259-B635-454D-A605-3A04522AB262}" presName="textRect" presStyleLbl="revTx" presStyleIdx="0" presStyleCnt="2">
        <dgm:presLayoutVars>
          <dgm:chMax val="1"/>
          <dgm:chPref val="1"/>
        </dgm:presLayoutVars>
      </dgm:prSet>
      <dgm:spPr/>
    </dgm:pt>
    <dgm:pt modelId="{5651562E-8665-40EA-88F0-BD911B7CC3B6}" type="pres">
      <dgm:prSet presAssocID="{61405CA3-FF0C-4B58-B8C8-BF62FCCD2835}" presName="sibTrans" presStyleCnt="0"/>
      <dgm:spPr/>
    </dgm:pt>
    <dgm:pt modelId="{2E2A6786-4751-4639-AE93-2666CD531DB2}" type="pres">
      <dgm:prSet presAssocID="{F2FF5537-8CC9-43CE-8B90-96260314B821}" presName="compNode" presStyleCnt="0"/>
      <dgm:spPr/>
    </dgm:pt>
    <dgm:pt modelId="{96B7035D-8985-4617-990B-4074CA98EC4E}" type="pres">
      <dgm:prSet presAssocID="{F2FF5537-8CC9-43CE-8B90-96260314B821}" presName="iconBgRect" presStyleLbl="bgShp" presStyleIdx="1" presStyleCnt="2"/>
      <dgm:spPr/>
    </dgm:pt>
    <dgm:pt modelId="{18B4F10B-C246-4005-93F0-86889DCD648E}" type="pres">
      <dgm:prSet presAssocID="{F2FF5537-8CC9-43CE-8B90-96260314B82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95DEB34E-16DA-46C5-A033-A5A7FB6FC81E}" type="pres">
      <dgm:prSet presAssocID="{F2FF5537-8CC9-43CE-8B90-96260314B821}" presName="spaceRect" presStyleCnt="0"/>
      <dgm:spPr/>
    </dgm:pt>
    <dgm:pt modelId="{934C08BF-D9B7-4A46-814B-DF85C48A11AE}" type="pres">
      <dgm:prSet presAssocID="{F2FF5537-8CC9-43CE-8B90-96260314B821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95269102-521F-4623-B1F7-3AF6773DD237}" type="presOf" srcId="{ADFC2734-959E-45E0-B961-1B1CDE8BA4EC}" destId="{4269BE32-0C51-4E01-9441-D1BA6264276B}" srcOrd="0" destOrd="0" presId="urn:microsoft.com/office/officeart/2018/5/layout/IconCircleLabelList"/>
    <dgm:cxn modelId="{E429CB39-719D-48CC-AA0E-9A710C981A87}" srcId="{ADFC2734-959E-45E0-B961-1B1CDE8BA4EC}" destId="{313B3259-B635-454D-A605-3A04522AB262}" srcOrd="0" destOrd="0" parTransId="{DDD3B4AD-09B5-4EEF-B6E7-EBF825FCCAC3}" sibTransId="{61405CA3-FF0C-4B58-B8C8-BF62FCCD2835}"/>
    <dgm:cxn modelId="{601E394A-A9B6-4631-BC36-AD3A9B191C29}" type="presOf" srcId="{313B3259-B635-454D-A605-3A04522AB262}" destId="{F42599F0-E969-43C4-A6DE-8E1356B7A8BD}" srcOrd="0" destOrd="0" presId="urn:microsoft.com/office/officeart/2018/5/layout/IconCircleLabelList"/>
    <dgm:cxn modelId="{0D694B74-788B-45A4-A11C-D220B652982F}" type="presOf" srcId="{F2FF5537-8CC9-43CE-8B90-96260314B821}" destId="{934C08BF-D9B7-4A46-814B-DF85C48A11AE}" srcOrd="0" destOrd="0" presId="urn:microsoft.com/office/officeart/2018/5/layout/IconCircleLabelList"/>
    <dgm:cxn modelId="{909B7E58-6CD8-4BCA-9714-41839CD66E52}" srcId="{ADFC2734-959E-45E0-B961-1B1CDE8BA4EC}" destId="{F2FF5537-8CC9-43CE-8B90-96260314B821}" srcOrd="1" destOrd="0" parTransId="{0129F8AC-6020-4C97-B069-55D0828317EE}" sibTransId="{E334BE74-C884-4A58-9138-B4FD5C99C5BA}"/>
    <dgm:cxn modelId="{B90D575C-CC0D-4BCB-92A3-5664B25AB2BE}" type="presParOf" srcId="{4269BE32-0C51-4E01-9441-D1BA6264276B}" destId="{F758A17F-AAE4-409C-A7B8-1667206A11E2}" srcOrd="0" destOrd="0" presId="urn:microsoft.com/office/officeart/2018/5/layout/IconCircleLabelList"/>
    <dgm:cxn modelId="{37F6ED48-F171-4F1C-AAFD-D4477B980311}" type="presParOf" srcId="{F758A17F-AAE4-409C-A7B8-1667206A11E2}" destId="{84629AA9-CD89-44DF-A15D-C0D0B897709C}" srcOrd="0" destOrd="0" presId="urn:microsoft.com/office/officeart/2018/5/layout/IconCircleLabelList"/>
    <dgm:cxn modelId="{150AC526-C316-4294-964B-C08A6B3A77F0}" type="presParOf" srcId="{F758A17F-AAE4-409C-A7B8-1667206A11E2}" destId="{AADF3AF7-925A-4628-860B-E5B3F37AAEBC}" srcOrd="1" destOrd="0" presId="urn:microsoft.com/office/officeart/2018/5/layout/IconCircleLabelList"/>
    <dgm:cxn modelId="{282C5C6A-CC4F-43F5-A056-7197018632EB}" type="presParOf" srcId="{F758A17F-AAE4-409C-A7B8-1667206A11E2}" destId="{7384EB4E-C3C2-4DF9-A3A4-179F751919AE}" srcOrd="2" destOrd="0" presId="urn:microsoft.com/office/officeart/2018/5/layout/IconCircleLabelList"/>
    <dgm:cxn modelId="{368A2B41-2AA9-4E98-AF25-C7147FF8F03E}" type="presParOf" srcId="{F758A17F-AAE4-409C-A7B8-1667206A11E2}" destId="{F42599F0-E969-43C4-A6DE-8E1356B7A8BD}" srcOrd="3" destOrd="0" presId="urn:microsoft.com/office/officeart/2018/5/layout/IconCircleLabelList"/>
    <dgm:cxn modelId="{257A4CAA-481A-463F-9607-C5CDBB9BA643}" type="presParOf" srcId="{4269BE32-0C51-4E01-9441-D1BA6264276B}" destId="{5651562E-8665-40EA-88F0-BD911B7CC3B6}" srcOrd="1" destOrd="0" presId="urn:microsoft.com/office/officeart/2018/5/layout/IconCircleLabelList"/>
    <dgm:cxn modelId="{D1DCC60E-34F6-4649-AAED-58967D9C00C2}" type="presParOf" srcId="{4269BE32-0C51-4E01-9441-D1BA6264276B}" destId="{2E2A6786-4751-4639-AE93-2666CD531DB2}" srcOrd="2" destOrd="0" presId="urn:microsoft.com/office/officeart/2018/5/layout/IconCircleLabelList"/>
    <dgm:cxn modelId="{99C4A640-86B6-4CF0-936F-7E226134EBD1}" type="presParOf" srcId="{2E2A6786-4751-4639-AE93-2666CD531DB2}" destId="{96B7035D-8985-4617-990B-4074CA98EC4E}" srcOrd="0" destOrd="0" presId="urn:microsoft.com/office/officeart/2018/5/layout/IconCircleLabelList"/>
    <dgm:cxn modelId="{6A3AE398-248E-4872-AC2F-6E5E359939AD}" type="presParOf" srcId="{2E2A6786-4751-4639-AE93-2666CD531DB2}" destId="{18B4F10B-C246-4005-93F0-86889DCD648E}" srcOrd="1" destOrd="0" presId="urn:microsoft.com/office/officeart/2018/5/layout/IconCircleLabelList"/>
    <dgm:cxn modelId="{802CBA1C-D3F9-468F-BBE4-86BF8EE7199F}" type="presParOf" srcId="{2E2A6786-4751-4639-AE93-2666CD531DB2}" destId="{95DEB34E-16DA-46C5-A033-A5A7FB6FC81E}" srcOrd="2" destOrd="0" presId="urn:microsoft.com/office/officeart/2018/5/layout/IconCircleLabelList"/>
    <dgm:cxn modelId="{C2A24A48-BA25-4B59-ABC3-4B728087A3C1}" type="presParOf" srcId="{2E2A6786-4751-4639-AE93-2666CD531DB2}" destId="{934C08BF-D9B7-4A46-814B-DF85C48A11A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629AA9-CD89-44DF-A15D-C0D0B897709C}">
      <dsp:nvSpPr>
        <dsp:cNvPr id="0" name=""/>
        <dsp:cNvSpPr/>
      </dsp:nvSpPr>
      <dsp:spPr>
        <a:xfrm>
          <a:off x="1466432" y="11751"/>
          <a:ext cx="1921500" cy="19215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DF3AF7-925A-4628-860B-E5B3F37AAEBC}">
      <dsp:nvSpPr>
        <dsp:cNvPr id="0" name=""/>
        <dsp:cNvSpPr/>
      </dsp:nvSpPr>
      <dsp:spPr>
        <a:xfrm>
          <a:off x="1875932" y="421251"/>
          <a:ext cx="1102500" cy="11025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2599F0-E969-43C4-A6DE-8E1356B7A8BD}">
      <dsp:nvSpPr>
        <dsp:cNvPr id="0" name=""/>
        <dsp:cNvSpPr/>
      </dsp:nvSpPr>
      <dsp:spPr>
        <a:xfrm>
          <a:off x="852182" y="2531752"/>
          <a:ext cx="31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500" kern="1200"/>
            <a:t>Spreadsheet analysis</a:t>
          </a:r>
          <a:endParaRPr lang="en-US" sz="2500" kern="1200"/>
        </a:p>
      </dsp:txBody>
      <dsp:txXfrm>
        <a:off x="852182" y="2531752"/>
        <a:ext cx="3150000" cy="720000"/>
      </dsp:txXfrm>
    </dsp:sp>
    <dsp:sp modelId="{96B7035D-8985-4617-990B-4074CA98EC4E}">
      <dsp:nvSpPr>
        <dsp:cNvPr id="0" name=""/>
        <dsp:cNvSpPr/>
      </dsp:nvSpPr>
      <dsp:spPr>
        <a:xfrm>
          <a:off x="5167682" y="11751"/>
          <a:ext cx="1921500" cy="19215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4F10B-C246-4005-93F0-86889DCD648E}">
      <dsp:nvSpPr>
        <dsp:cNvPr id="0" name=""/>
        <dsp:cNvSpPr/>
      </dsp:nvSpPr>
      <dsp:spPr>
        <a:xfrm>
          <a:off x="5577182" y="421251"/>
          <a:ext cx="1102500" cy="11025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4C08BF-D9B7-4A46-814B-DF85C48A11AE}">
      <dsp:nvSpPr>
        <dsp:cNvPr id="0" name=""/>
        <dsp:cNvSpPr/>
      </dsp:nvSpPr>
      <dsp:spPr>
        <a:xfrm>
          <a:off x="4553432" y="2531752"/>
          <a:ext cx="31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500" kern="1200"/>
            <a:t>Software analysis</a:t>
          </a:r>
          <a:endParaRPr lang="en-US" sz="2500" kern="1200"/>
        </a:p>
      </dsp:txBody>
      <dsp:txXfrm>
        <a:off x="4553432" y="2531752"/>
        <a:ext cx="315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893612830e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893612830e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8ac0457288_5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8ac0457288_5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8ac0457288_9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8ac0457288_9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8ac0457288_9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8ac0457288_9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8ac0457288_9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8ac0457288_9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8ac0457288_9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8ac0457288_9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8ac0457288_5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8ac0457288_5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8ac0457288_5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8ac0457288_5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8ac0457288_5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8ac0457288_5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8ac0457288_5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8ac0457288_5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" name="Google Shape;99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679" y="1317097"/>
            <a:ext cx="6482366" cy="1415963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0679" y="2854647"/>
            <a:ext cx="6472835" cy="759697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F9B7E-2B2A-4A85-86EC-CB3420245A5C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DFD2C-0B63-4285-A75D-505F96AF7A18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90679" y="2853739"/>
            <a:ext cx="64728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473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9BDC8-2BB6-4595-932F-9E5A6EE88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6BBC25-955F-4B06-8BAC-B6595547D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0CFF2-BD6D-4B17-9CF6-83BD6D465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2538-453F-4116-A0FE-5D3EC9C69A60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5AB05-5CD8-4609-A032-99F2034B1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FCF6E-2408-48F8-8770-CECCAA77E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D46D3-9DEA-4D58-A9C6-65BC726C5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078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2582D-D07C-4CB8-A040-71BD96769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962D1-686E-473E-B7CD-6E88386E0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C6C90-50FB-40C0-A918-3FE16F9CF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2538-453F-4116-A0FE-5D3EC9C69A60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4809F-1D51-4C94-8B83-31CFA954A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826DF-5E93-46B9-AFC9-4DF59FA11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D46D3-9DEA-4D58-A9C6-65BC726C5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827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0E3D8-DD5E-4E97-98D9-F9AC4C929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7452D-0E37-48DB-A289-A7563B2F2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4F9B4-A81B-4F0B-B6D4-3589DEF7F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2538-453F-4116-A0FE-5D3EC9C69A60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A766C-5795-43DC-8AE1-7E3AB60F5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7EE68-2EAE-4549-B89E-9E35F397F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D46D3-9DEA-4D58-A9C6-65BC726C5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0152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89DD4-DB12-4A3E-9C5A-03F114745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A9F03-1601-4998-88A8-C3ECF42CA8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4DDD22-348B-4122-8D0D-7DDBCE4E3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DFC1-AE31-445F-988B-C065F792D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2538-453F-4116-A0FE-5D3EC9C69A60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18AE5-BB93-4C5A-AE68-8D3E7767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37EBD8-172D-40DD-8FCF-36AEC43D1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D46D3-9DEA-4D58-A9C6-65BC726C5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0958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808B5-ABDC-4809-B9EC-3262A1C3D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4D817-0303-4DF5-84FA-D23F576E3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C36EA5-6DED-488E-8968-BA3B8AC73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B8A7C7-47B6-41E3-8BC2-DBFBD8BCB1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90346C-3258-4151-B8B7-F1921EFED2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66CD14-CF36-4E79-B8F6-8020DDDA3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2538-453F-4116-A0FE-5D3EC9C69A60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9BC5EE-565B-443B-B08A-A45F27241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DC8A6-F6BA-4017-886E-7DD9B779A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D46D3-9DEA-4D58-A9C6-65BC726C5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0354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90112-08E7-44A1-939F-75D219E26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E3AFDF-EE6A-46CC-A5D6-0E3AB48BB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2538-453F-4116-A0FE-5D3EC9C69A60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8B80BC-5AB0-4C17-95E3-FDEEF2F7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E3C3D-0E6A-4A59-8773-9511A58AF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D46D3-9DEA-4D58-A9C6-65BC726C5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9283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EBD311-497E-42E9-94CD-E91A02049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2538-453F-4116-A0FE-5D3EC9C69A60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6E59CB-5213-455F-8F79-E5BB2ACDE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D5819-420F-4004-A6AD-952ABC5D9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D46D3-9DEA-4D58-A9C6-65BC726C5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8595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02636-62A4-4D55-BEDC-9C935FF66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2581B-E3A4-4186-A713-0CAB59240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E7B1A3-EA8C-442B-A3BC-31A890A3F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06774-0016-4335-A86B-0F1CA4F86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2538-453F-4116-A0FE-5D3EC9C69A60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53E7BB-238F-4DB9-B197-E22A4D7E7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906330-20B8-4A9F-BA36-48744B74C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D46D3-9DEA-4D58-A9C6-65BC726C5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6025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1A051-D05C-4206-8A56-EB72D62A0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E59BD0-BA6C-45B9-BBED-B6CE835F69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5EAA15-BD78-4F4E-BCEF-92B2C7BC8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922E8-95CA-4381-8145-BE0E2ADCD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2538-453F-4116-A0FE-5D3EC9C69A60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933E3-63FD-4AC8-B7A7-52B755323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27803A-0419-46DC-A886-20386AF52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D46D3-9DEA-4D58-A9C6-65BC726C5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083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0404F-72B9-4FC3-AA9D-DA00C330B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5904AC-A9D8-46FD-97B2-79E1A7CFA0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B5DAE-94EE-4C4F-945B-47FE1A16E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2538-453F-4116-A0FE-5D3EC9C69A60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0B0E0-1035-453D-86DD-638FA5C85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68916-A57B-4D58-B18A-0D65A30C1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D46D3-9DEA-4D58-A9C6-65BC726C5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5209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486DD9-8AFF-4F2C-828C-CA32DEF2B7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1E02BF-FC3D-475B-BFF9-B83FFEE70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8912D-E7EF-474E-BE0C-BE57F675B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2538-453F-4116-A0FE-5D3EC9C69A60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45A94-513F-4493-8505-D345DA5DC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85AFF-601D-484F-B0C8-660188AC6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D46D3-9DEA-4D58-A9C6-65BC726C5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3488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143000" y="354955"/>
            <a:ext cx="6858000" cy="31142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892969" y="3542854"/>
            <a:ext cx="7358063" cy="750094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4299644"/>
            <a:ext cx="7358063" cy="59605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951"/>
            </a:lvl1pPr>
            <a:lvl2pPr marL="0" indent="0" algn="ctr">
              <a:spcBef>
                <a:spcPts val="0"/>
              </a:spcBef>
              <a:buSzTx/>
              <a:buNone/>
              <a:defRPr sz="1951"/>
            </a:lvl2pPr>
            <a:lvl3pPr marL="0" indent="0" algn="ctr">
              <a:spcBef>
                <a:spcPts val="0"/>
              </a:spcBef>
              <a:buSzTx/>
              <a:buNone/>
              <a:defRPr sz="1951"/>
            </a:lvl3pPr>
            <a:lvl4pPr marL="0" indent="0" algn="ctr">
              <a:spcBef>
                <a:spcPts val="0"/>
              </a:spcBef>
              <a:buSzTx/>
              <a:buNone/>
              <a:defRPr sz="1951"/>
            </a:lvl4pPr>
            <a:lvl5pPr marL="0" indent="0" algn="ctr">
              <a:spcBef>
                <a:spcPts val="0"/>
              </a:spcBef>
              <a:buSzTx/>
              <a:buNone/>
              <a:defRPr sz="195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081524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5180E6-440C-4606-8314-B50F47BB9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AB28E-3BF5-4658-A963-30E008150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4F368-2FAF-4A26-8BC8-33D0E6434A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B2538-453F-4116-A0FE-5D3EC9C69A60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F2129-60B7-4517-B115-C756AFB4D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A6CCB-59EC-408E-9A55-E1D3772AC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D46D3-9DEA-4D58-A9C6-65BC726C5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37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://orbis.stanford.edu/" TargetMode="External"/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hyperlink" Target="Latin%20word%20order%201918.pdf" TargetMode="External"/><Relationship Id="rId1" Type="http://schemas.openxmlformats.org/officeDocument/2006/relationships/slideLayout" Target="../slideLayouts/slideLayout1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5143500"/>
          </a:xfrm>
          <a:prstGeom prst="rect">
            <a:avLst/>
          </a:prstGeom>
          <a:solidFill>
            <a:srgbClr val="4A6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15957-B04A-4B51-AFA8-72297DE4A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07" y="602778"/>
            <a:ext cx="3156492" cy="22761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/>
            <a: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 textbooks</a:t>
            </a:r>
            <a:b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	Latin 1 and 2</a:t>
            </a:r>
            <a:b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	GCSE </a:t>
            </a:r>
            <a:b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Print and online editions</a:t>
            </a:r>
            <a:b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Book 1: Chapters 1-16</a:t>
            </a:r>
            <a:b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Book 2: Chapters 16-32</a:t>
            </a:r>
            <a:b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Book 3 … ?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009" y="2946704"/>
            <a:ext cx="294894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DB6F482-DFAC-49A0-BC66-82D3186698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2" r="-3" b="-3"/>
          <a:stretch/>
        </p:blipFill>
        <p:spPr>
          <a:xfrm>
            <a:off x="4888987" y="480060"/>
            <a:ext cx="3460627" cy="418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8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8">
            <a:extLst>
              <a:ext uri="{FF2B5EF4-FFF2-40B4-BE49-F238E27FC236}">
                <a16:creationId xmlns:a16="http://schemas.microsoft.com/office/drawing/2014/main" id="{6F66A575-7835-4400-BEDE-89F2EF034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5143500"/>
          </a:xfrm>
          <a:prstGeom prst="rect">
            <a:avLst/>
          </a:prstGeom>
          <a:solidFill>
            <a:srgbClr val="7C6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2B1F28-3A4A-469E-810F-3D0145865DFF}"/>
              </a:ext>
            </a:extLst>
          </p:cNvPr>
          <p:cNvSpPr txBox="1"/>
          <p:nvPr/>
        </p:nvSpPr>
        <p:spPr>
          <a:xfrm>
            <a:off x="466221" y="480060"/>
            <a:ext cx="3168968" cy="4184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</a:pP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Teaching a chapter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51E9EF-2584-43BA-B89B-BDB81035B5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48" b="-3"/>
          <a:stretch/>
        </p:blipFill>
        <p:spPr>
          <a:xfrm>
            <a:off x="4572000" y="480060"/>
            <a:ext cx="4094602" cy="418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8115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C68841-F8E2-46C0-8D54-5E0E288CA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071" y="482600"/>
            <a:ext cx="6877859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1611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9D5387-B0EA-44CE-98C6-335BF29A5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711074"/>
            <a:ext cx="8178800" cy="372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99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110C17-282D-4135-8B10-CD3329FBFC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28" r="2" b="15545"/>
          <a:stretch/>
        </p:blipFill>
        <p:spPr>
          <a:xfrm>
            <a:off x="241299" y="241299"/>
            <a:ext cx="8661401" cy="466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31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10F2A3-630B-4276-BCFF-3D7A4DEBF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85" r="2" b="17857"/>
          <a:stretch/>
        </p:blipFill>
        <p:spPr>
          <a:xfrm>
            <a:off x="241299" y="241299"/>
            <a:ext cx="8661401" cy="466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9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474BB6-0AE4-4DAA-86BC-D813558CF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28" r="2" b="16144"/>
          <a:stretch/>
        </p:blipFill>
        <p:spPr>
          <a:xfrm>
            <a:off x="241299" y="241299"/>
            <a:ext cx="8661401" cy="466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899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457AE5-2FA6-4494-967F-6A85DC8BE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488" y="0"/>
            <a:ext cx="40690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1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6AFCD3-1626-48B7-BDB3-D48A546F0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64" y="0"/>
            <a:ext cx="86610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18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6AD5DC-2ADB-41C1-85D7-BA05C4042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80" y="0"/>
            <a:ext cx="86524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61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80A06A-6A79-42ED-A18F-92E5DCF7A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" y="0"/>
            <a:ext cx="86931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02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581242-26D0-4466-AA65-190DF7610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27" y="0"/>
            <a:ext cx="86547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13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457AE5-2FA6-4494-967F-6A85DC8BE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488" y="0"/>
            <a:ext cx="40690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6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69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5143500"/>
          </a:xfrm>
          <a:prstGeom prst="rect">
            <a:avLst/>
          </a:prstGeom>
          <a:solidFill>
            <a:srgbClr val="4A6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15957-B04A-4B51-AFA8-72297DE4A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69" y="602778"/>
            <a:ext cx="3425030" cy="22761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150000"/>
              </a:lnSpc>
            </a:pPr>
            <a: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Each chapter:</a:t>
            </a:r>
            <a:b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- 16 pages</a:t>
            </a:r>
            <a:b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- 10 pages language</a:t>
            </a:r>
            <a:b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- 5 pages civilization</a:t>
            </a:r>
            <a:b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- 1 page myth or history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009" y="2946704"/>
            <a:ext cx="294894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DB6F482-DFAC-49A0-BC66-82D3186698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2" r="-3" b="-3"/>
          <a:stretch/>
        </p:blipFill>
        <p:spPr>
          <a:xfrm>
            <a:off x="4888987" y="480060"/>
            <a:ext cx="3460627" cy="418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36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BE4567-B7DE-4277-8D74-7AF9997B2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97" y="0"/>
            <a:ext cx="86892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13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F9D999-69F5-454C-891C-9AB21E028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97" y="0"/>
            <a:ext cx="86892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31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08AA54-05FE-4308-9104-E89E6662D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66" y="0"/>
            <a:ext cx="871466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81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80A06A-6A79-42ED-A18F-92E5DCF7A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" y="0"/>
            <a:ext cx="86931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64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182EA8-53AC-4B42-8B9B-33E5BDAB1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5" y="0"/>
            <a:ext cx="86804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31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C1FC25-D2E8-4EF3-9A81-6ECE6012B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31" y="0"/>
            <a:ext cx="86717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75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581242-26D0-4466-AA65-190DF7610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27" y="0"/>
            <a:ext cx="86547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96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FEC854-A18A-4992-BDD3-48E28B9E6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650" y="0"/>
            <a:ext cx="40907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43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1571E0-E331-4C2B-9F9A-C74B62701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58" y="482600"/>
            <a:ext cx="4816483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679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2649" y="360045"/>
            <a:ext cx="409359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F9977D-6C4D-4A0C-A573-859A72A74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776" y="643110"/>
            <a:ext cx="3847338" cy="385727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4093590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06DDB9-A8F1-49BB-8277-3538EBA71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85" y="922890"/>
            <a:ext cx="3847338" cy="329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36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6482" y="1470599"/>
            <a:ext cx="2320875" cy="232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5997" y="1285750"/>
            <a:ext cx="1258276" cy="125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9000" y="76200"/>
            <a:ext cx="1142999" cy="114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0886"/>
            <a:ext cx="1258274" cy="1258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15650" y="2519550"/>
            <a:ext cx="1258275" cy="125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23949" y="3829549"/>
            <a:ext cx="1258275" cy="125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57363" y="1252475"/>
            <a:ext cx="1258275" cy="125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43001" y="1326771"/>
            <a:ext cx="1142999" cy="1217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67325" y="2719750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-67325" y="1428750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429000" y="3989188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-67324" y="3875509"/>
            <a:ext cx="1258275" cy="125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742725" y="125743"/>
            <a:ext cx="1258275" cy="1121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572005" y="115150"/>
            <a:ext cx="1142999" cy="114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599725" y="2544025"/>
            <a:ext cx="1258275" cy="125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885726" y="-124"/>
            <a:ext cx="1258276" cy="125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701000" y="202991"/>
            <a:ext cx="1143000" cy="1055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8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572000" y="3989200"/>
            <a:ext cx="1142998" cy="1142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8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348551" y="60182"/>
            <a:ext cx="1258276" cy="115966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9" name="Google Shape;219;p38"/>
          <p:cNvGraphicFramePr/>
          <p:nvPr/>
        </p:nvGraphicFramePr>
        <p:xfrm>
          <a:off x="0" y="0"/>
          <a:ext cx="9144000" cy="5143500"/>
        </p:xfrm>
        <a:graphic>
          <a:graphicData uri="http://schemas.openxmlformats.org/drawingml/2006/table">
            <a:tbl>
              <a:tblPr>
                <a:noFill/>
                <a:tableStyleId>{942F9BBE-32E1-4AAE-B0B0-E6D6C265470B}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85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5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5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5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20" name="Google Shape;220;p38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905150" y="2971800"/>
            <a:ext cx="2855675" cy="21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8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 flipH="1">
            <a:off x="6991178" y="3184876"/>
            <a:ext cx="2116372" cy="19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8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742734" y="1191950"/>
            <a:ext cx="2320866" cy="132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8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790200" y="-125"/>
            <a:ext cx="1585999" cy="1217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1571E0-E331-4C2B-9F9A-C74B62701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58" y="482600"/>
            <a:ext cx="4816483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710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6309" y="257175"/>
            <a:ext cx="5611381" cy="433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031A8F-0FD6-4737-80AC-4941BAC6A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569" y="553640"/>
            <a:ext cx="5780862" cy="403621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79AFD3-8A75-43D1-898B-2A365BB94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845" y="0"/>
            <a:ext cx="407431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634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7C27D1-2498-4CB4-99B0-065A776E6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27" y="0"/>
            <a:ext cx="86547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97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31418C-18AF-456C-A921-41ADD4C8B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24" y="0"/>
            <a:ext cx="865675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024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79AFD3-8A75-43D1-898B-2A365BB94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845" y="0"/>
            <a:ext cx="407431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020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7C27D1-2498-4CB4-99B0-065A776E6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27" y="0"/>
            <a:ext cx="86547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504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BAA4E3-124A-4985-B969-DB5C669FA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8686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34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7ED71-2C90-4B74-B7F5-F2F817E7A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13" y="0"/>
            <a:ext cx="86887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2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8">
            <a:extLst>
              <a:ext uri="{FF2B5EF4-FFF2-40B4-BE49-F238E27FC236}">
                <a16:creationId xmlns:a16="http://schemas.microsoft.com/office/drawing/2014/main" id="{6F66A575-7835-4400-BEDE-89F2EF034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5143500"/>
          </a:xfrm>
          <a:prstGeom prst="rect">
            <a:avLst/>
          </a:prstGeom>
          <a:solidFill>
            <a:srgbClr val="7C6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2B1F28-3A4A-469E-810F-3D0145865DFF}"/>
              </a:ext>
            </a:extLst>
          </p:cNvPr>
          <p:cNvSpPr txBox="1"/>
          <p:nvPr/>
        </p:nvSpPr>
        <p:spPr>
          <a:xfrm>
            <a:off x="466221" y="480060"/>
            <a:ext cx="3168968" cy="4184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</a:pP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Linguistic map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51E9EF-2584-43BA-B89B-BDB81035B5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48" b="-3"/>
          <a:stretch/>
        </p:blipFill>
        <p:spPr>
          <a:xfrm>
            <a:off x="4572000" y="480060"/>
            <a:ext cx="4094602" cy="418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63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31418C-18AF-456C-A921-41ADD4C8B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24" y="0"/>
            <a:ext cx="865675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434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B15701-FE99-4970-8B07-17FB0C1CC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82" y="0"/>
            <a:ext cx="86418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441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FBDF73-9CC8-4E3B-AA08-CD0A75A7B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84" y="0"/>
            <a:ext cx="86824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303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7194C2-4269-471E-9636-7804FBC78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90" y="0"/>
            <a:ext cx="86484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478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178B93-FB78-49D8-BABF-0A6699468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650" y="0"/>
            <a:ext cx="40907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333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B6C704-F9C2-48E6-9802-F6C289C26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" y="611981"/>
            <a:ext cx="5310853" cy="39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834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B1F867-1747-4B87-8D2F-CAC441D8E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296" y="592932"/>
            <a:ext cx="5051998" cy="372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196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8DED96-8845-4AE3-B957-DEE71690A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368" y="0"/>
            <a:ext cx="45151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718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A3BB6F0-1841-4244-A922-6878B5B1A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00038"/>
            <a:ext cx="2808000" cy="7557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A few tips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177876E-5A05-4058-9A14-81163416C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218149"/>
            <a:ext cx="3688800" cy="3480825"/>
          </a:xfrm>
        </p:spPr>
        <p:txBody>
          <a:bodyPr wrap="square" anchor="t">
            <a:normAutofit fontScale="92500" lnSpcReduction="10000"/>
          </a:bodyPr>
          <a:lstStyle/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The introduction of a new linguistic feature is the area of highest risk – keep it simple and control the focus</a:t>
            </a:r>
          </a:p>
          <a:p>
            <a:pPr>
              <a:spcAft>
                <a:spcPts val="600"/>
              </a:spcAft>
            </a:pPr>
            <a:r>
              <a:rPr lang="en-US" dirty="0"/>
              <a:t>Use leading questions, with the appropriate tense, to increase chance of correct response at outset</a:t>
            </a:r>
          </a:p>
          <a:p>
            <a:pPr>
              <a:spcAft>
                <a:spcPts val="600"/>
              </a:spcAft>
            </a:pPr>
            <a:r>
              <a:rPr lang="en-US" dirty="0"/>
              <a:t>‘How do you know?’</a:t>
            </a:r>
          </a:p>
          <a:p>
            <a:pPr>
              <a:spcAft>
                <a:spcPts val="600"/>
              </a:spcAft>
            </a:pPr>
            <a:r>
              <a:rPr lang="en-US" dirty="0"/>
              <a:t>Separate </a:t>
            </a:r>
            <a:r>
              <a:rPr lang="en-US" i="1" dirty="0"/>
              <a:t>reading ability </a:t>
            </a:r>
            <a:r>
              <a:rPr lang="en-US" dirty="0"/>
              <a:t>from knowledge of </a:t>
            </a:r>
            <a:r>
              <a:rPr lang="en-US" i="1" dirty="0"/>
              <a:t>terminology</a:t>
            </a:r>
          </a:p>
          <a:p>
            <a:pPr>
              <a:spcAft>
                <a:spcPts val="600"/>
              </a:spcAft>
            </a:pPr>
            <a:r>
              <a:rPr lang="en-US" dirty="0"/>
              <a:t>Some, many, all</a:t>
            </a:r>
          </a:p>
          <a:p>
            <a:pPr>
              <a:spcAft>
                <a:spcPts val="600"/>
              </a:spcAft>
            </a:pPr>
            <a:r>
              <a:rPr lang="en-US" dirty="0"/>
              <a:t>You cannot teach all Latin grammar in one lesson</a:t>
            </a:r>
          </a:p>
          <a:p>
            <a:pPr>
              <a:spcAft>
                <a:spcPts val="600"/>
              </a:spcAft>
            </a:pPr>
            <a:r>
              <a:rPr lang="en-US" dirty="0"/>
              <a:t>Students will remember what </a:t>
            </a:r>
            <a:r>
              <a:rPr lang="en-US" i="1" dirty="0"/>
              <a:t>they do </a:t>
            </a:r>
            <a:r>
              <a:rPr lang="en-US" dirty="0"/>
              <a:t>more than what </a:t>
            </a:r>
            <a:r>
              <a:rPr lang="en-US" i="1" dirty="0"/>
              <a:t>you say</a:t>
            </a:r>
            <a:r>
              <a:rPr lang="en-US" dirty="0"/>
              <a:t>.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2916F7-178F-45F9-B786-4F0562D9E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283" y="555600"/>
            <a:ext cx="3160626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849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8">
            <a:extLst>
              <a:ext uri="{FF2B5EF4-FFF2-40B4-BE49-F238E27FC236}">
                <a16:creationId xmlns:a16="http://schemas.microsoft.com/office/drawing/2014/main" id="{6F66A575-7835-4400-BEDE-89F2EF034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5143500"/>
          </a:xfrm>
          <a:prstGeom prst="rect">
            <a:avLst/>
          </a:prstGeom>
          <a:solidFill>
            <a:srgbClr val="7C6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2B1F28-3A4A-469E-810F-3D0145865DFF}"/>
              </a:ext>
            </a:extLst>
          </p:cNvPr>
          <p:cNvSpPr txBox="1"/>
          <p:nvPr/>
        </p:nvSpPr>
        <p:spPr>
          <a:xfrm>
            <a:off x="466221" y="480060"/>
            <a:ext cx="3168968" cy="4184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</a:pP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Vocabulary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51E9EF-2584-43BA-B89B-BDB81035B5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48" b="-3"/>
          <a:stretch/>
        </p:blipFill>
        <p:spPr>
          <a:xfrm>
            <a:off x="4572000" y="480060"/>
            <a:ext cx="4094602" cy="418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26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805363-DC89-469C-968F-C1DBD43C4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125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690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51435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372080-21D6-425C-A526-07920EC93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25" y="865179"/>
            <a:ext cx="2400300" cy="3345872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Prioritising core  vocabulary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1841609"/>
            <a:ext cx="3062575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4A4E6-3222-4B4E-B91A-76170F3FB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481" y="443508"/>
            <a:ext cx="5179868" cy="4189214"/>
          </a:xfrm>
        </p:spPr>
        <p:txBody>
          <a:bodyPr anchor="ctr">
            <a:normAutofit/>
          </a:bodyPr>
          <a:lstStyle/>
          <a:p>
            <a:r>
              <a:rPr lang="en-GB" dirty="0"/>
              <a:t>Dickinson </a:t>
            </a:r>
          </a:p>
          <a:p>
            <a:pPr marL="600075" lvl="1" indent="-257175">
              <a:buFont typeface="+mj-lt"/>
              <a:buAutoNum type="arabicPeriod"/>
            </a:pPr>
            <a:r>
              <a:rPr lang="en-GB" dirty="0"/>
              <a:t>Top 500</a:t>
            </a:r>
          </a:p>
          <a:p>
            <a:pPr marL="600075" lvl="1" indent="-257175">
              <a:buFont typeface="+mj-lt"/>
              <a:buAutoNum type="arabicPeriod"/>
            </a:pPr>
            <a:r>
              <a:rPr lang="en-GB" dirty="0"/>
              <a:t>Top 1,000</a:t>
            </a:r>
          </a:p>
          <a:p>
            <a:pPr marL="600075" lvl="1" indent="-257175">
              <a:buFont typeface="+mj-lt"/>
              <a:buAutoNum type="arabicPeriod"/>
            </a:pPr>
            <a:r>
              <a:rPr lang="en-GB" dirty="0"/>
              <a:t>Not in top 1,000</a:t>
            </a:r>
          </a:p>
          <a:p>
            <a:r>
              <a:rPr lang="en-GB" dirty="0"/>
              <a:t>GCSE DVLs (Defined Vocabulary Lists)</a:t>
            </a:r>
          </a:p>
          <a:p>
            <a:pPr lvl="1"/>
            <a:r>
              <a:rPr lang="en-GB" dirty="0"/>
              <a:t>B = Both </a:t>
            </a:r>
          </a:p>
          <a:p>
            <a:pPr lvl="1"/>
            <a:r>
              <a:rPr lang="en-GB" dirty="0"/>
              <a:t>E = Either (i.e. on one, but not both)</a:t>
            </a:r>
          </a:p>
          <a:p>
            <a:pPr lvl="1"/>
            <a:r>
              <a:rPr lang="en-GB" dirty="0"/>
              <a:t>N = Neither</a:t>
            </a:r>
          </a:p>
          <a:p>
            <a:r>
              <a:rPr lang="en-GB" dirty="0" err="1"/>
              <a:t>puto</a:t>
            </a:r>
            <a:r>
              <a:rPr lang="en-GB" dirty="0"/>
              <a:t> = B1</a:t>
            </a:r>
          </a:p>
          <a:p>
            <a:r>
              <a:rPr lang="en-GB" dirty="0" err="1"/>
              <a:t>repente</a:t>
            </a:r>
            <a:r>
              <a:rPr lang="en-GB" dirty="0"/>
              <a:t> = N3 (</a:t>
            </a:r>
            <a:r>
              <a:rPr lang="en-GB" dirty="0" err="1"/>
              <a:t>subito</a:t>
            </a:r>
            <a:r>
              <a:rPr lang="en-GB" dirty="0"/>
              <a:t> = B2)</a:t>
            </a:r>
          </a:p>
        </p:txBody>
      </p:sp>
    </p:spTree>
    <p:extLst>
      <p:ext uri="{BB962C8B-B14F-4D97-AF65-F5344CB8AC3E}">
        <p14:creationId xmlns:p14="http://schemas.microsoft.com/office/powerpoint/2010/main" val="34410357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F1796B-3D1F-4652-ABEF-5B2B71A3F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33" y="240506"/>
            <a:ext cx="8555615" cy="994172"/>
          </a:xfrm>
        </p:spPr>
        <p:txBody>
          <a:bodyPr>
            <a:normAutofit/>
          </a:bodyPr>
          <a:lstStyle/>
          <a:p>
            <a:r>
              <a:rPr lang="en-GB" sz="4100"/>
              <a:t>Tracking  vocabulary use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7D55BA5-7D10-4C4F-8E74-4D28CAED24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8925074"/>
              </p:ext>
            </p:extLst>
          </p:nvPr>
        </p:nvGraphicFramePr>
        <p:xfrm>
          <a:off x="293534" y="1369218"/>
          <a:ext cx="8555615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0724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E3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18D6F9-C357-499C-B9D3-BAC0C37A1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874648"/>
            <a:ext cx="8178799" cy="339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409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CECE64-25A3-412B-BEF1-84098D0DC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2071"/>
            <a:ext cx="9144000" cy="383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5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F6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105FF0-D419-4D47-9490-CC4B767EE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886775"/>
            <a:ext cx="8178799" cy="136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843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482601"/>
            <a:ext cx="8178800" cy="4178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18EF56-B654-482D-B4C6-ABE8E81DF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55" y="842645"/>
            <a:ext cx="5954484" cy="34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434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36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989B11-83A2-46E9-A292-E38FD5BD2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860" y="482600"/>
            <a:ext cx="6906278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677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B3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777CEF-E076-427D-84D2-11C062886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070" y="482600"/>
            <a:ext cx="6877859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841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806351-5AFC-40AA-9A78-958C38A3E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27" y="0"/>
            <a:ext cx="86547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449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EAF771-F565-44D4-9FE6-6DC5A751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43" y="0"/>
            <a:ext cx="87663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20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7D4D3D-CE6F-4778-B8BA-80DE00622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118" y="482600"/>
            <a:ext cx="5497762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568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14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43DF6A-55B1-4CD4-9F0D-B916B7127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029" y="482600"/>
            <a:ext cx="6011941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508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36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9E20FF-29BF-455C-9F50-0018E1C82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550" y="482600"/>
            <a:ext cx="4886899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919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87A57295-2710-4920-B99A-4D1FA03A6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78067929-4D33-4306-9E2F-67C49CDDB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050" y="349308"/>
            <a:ext cx="8343900" cy="4229577"/>
          </a:xfrm>
          <a:prstGeom prst="rect">
            <a:avLst/>
          </a:prstGeom>
          <a:solidFill>
            <a:schemeClr val="tx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E719F-92A4-4A66-B435-646B2BE62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70520"/>
            <a:ext cx="2620771" cy="3587155"/>
          </a:xfrm>
        </p:spPr>
        <p:txBody>
          <a:bodyPr>
            <a:normAutofit/>
          </a:bodyPr>
          <a:lstStyle/>
          <a:p>
            <a:pPr algn="r"/>
            <a:r>
              <a:rPr lang="en-GB">
                <a:solidFill>
                  <a:schemeClr val="bg1"/>
                </a:solidFill>
              </a:rPr>
              <a:t>Information in vocabulary lists</a:t>
            </a:r>
          </a:p>
        </p:txBody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543050"/>
            <a:ext cx="0" cy="2057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D663D-3CFE-4C0A-9989-F37684B67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4" y="670520"/>
            <a:ext cx="4783326" cy="3587155"/>
          </a:xfrm>
        </p:spPr>
        <p:txBody>
          <a:bodyPr anchor="ctr">
            <a:normAutofit/>
          </a:bodyPr>
          <a:lstStyle/>
          <a:p>
            <a:r>
              <a:rPr lang="en-GB" sz="1800">
                <a:solidFill>
                  <a:schemeClr val="bg1"/>
                </a:solidFill>
              </a:rPr>
              <a:t>Gender: Chapter 2</a:t>
            </a:r>
          </a:p>
          <a:p>
            <a:r>
              <a:rPr lang="en-GB" sz="1800">
                <a:solidFill>
                  <a:schemeClr val="bg1"/>
                </a:solidFill>
              </a:rPr>
              <a:t>Accusative: Chapter 2</a:t>
            </a:r>
          </a:p>
          <a:p>
            <a:r>
              <a:rPr lang="en-GB" sz="1800">
                <a:solidFill>
                  <a:schemeClr val="bg1"/>
                </a:solidFill>
              </a:rPr>
              <a:t>Infinitive: Chapter 5</a:t>
            </a:r>
          </a:p>
          <a:p>
            <a:r>
              <a:rPr lang="en-GB" sz="1800">
                <a:solidFill>
                  <a:schemeClr val="bg1"/>
                </a:solidFill>
              </a:rPr>
              <a:t>1</a:t>
            </a:r>
            <a:r>
              <a:rPr lang="en-GB" sz="1800" baseline="30000">
                <a:solidFill>
                  <a:schemeClr val="bg1"/>
                </a:solidFill>
              </a:rPr>
              <a:t>st</a:t>
            </a:r>
            <a:r>
              <a:rPr lang="en-GB" sz="1800">
                <a:solidFill>
                  <a:schemeClr val="bg1"/>
                </a:solidFill>
              </a:rPr>
              <a:t> person perfect: Chapter 7</a:t>
            </a:r>
          </a:p>
          <a:p>
            <a:r>
              <a:rPr lang="en-GB" sz="1800">
                <a:solidFill>
                  <a:schemeClr val="bg1"/>
                </a:solidFill>
              </a:rPr>
              <a:t>All forms of adjectives: Chapter 10</a:t>
            </a:r>
          </a:p>
          <a:p>
            <a:r>
              <a:rPr lang="en-GB" sz="1800">
                <a:solidFill>
                  <a:schemeClr val="bg1"/>
                </a:solidFill>
              </a:rPr>
              <a:t>Genitive: Chapter 11</a:t>
            </a:r>
          </a:p>
          <a:p>
            <a:r>
              <a:rPr lang="en-GB" sz="1800">
                <a:solidFill>
                  <a:schemeClr val="bg1"/>
                </a:solidFill>
              </a:rPr>
              <a:t>PPP: Chapter 21</a:t>
            </a:r>
          </a:p>
        </p:txBody>
      </p:sp>
    </p:spTree>
    <p:extLst>
      <p:ext uri="{BB962C8B-B14F-4D97-AF65-F5344CB8AC3E}">
        <p14:creationId xmlns:p14="http://schemas.microsoft.com/office/powerpoint/2010/main" val="1384504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612FB5-FC8C-4707-9BD1-8B5FF4D1E9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80" r="9090" b="23459"/>
          <a:stretch/>
        </p:blipFill>
        <p:spPr>
          <a:xfrm>
            <a:off x="2642616" y="10"/>
            <a:ext cx="6501384" cy="51434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51435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C82A06-6B46-42E9-BB51-376F49BCB62B}"/>
              </a:ext>
            </a:extLst>
          </p:cNvPr>
          <p:cNvSpPr txBox="1"/>
          <p:nvPr/>
        </p:nvSpPr>
        <p:spPr>
          <a:xfrm>
            <a:off x="358486" y="841772"/>
            <a:ext cx="3017520" cy="24031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/>
              </a:rPr>
              <a:t>Technology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9941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3410190"/>
            <a:ext cx="2983230" cy="13716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66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818D9B-0136-4FFB-BF58-FE30358F3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919" y="42862"/>
            <a:ext cx="3930161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864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938904-8C5D-4571-8C1A-499631DC2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63" y="753307"/>
            <a:ext cx="7737873" cy="363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759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23C689-BBBC-4650-8B97-F27BA6D71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350" y="819150"/>
            <a:ext cx="7493300" cy="350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095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7C7DA-C082-4099-9675-96A77F9BA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568" y="825103"/>
            <a:ext cx="7506864" cy="349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528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EF6464-31FB-493D-A868-99D6D0B86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803" y="770367"/>
            <a:ext cx="6198394" cy="3602765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ABAA5E-1FDB-4B39-AF01-D9F0EE66B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401" y="0"/>
            <a:ext cx="34131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90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CD94F4-01E8-4A7E-B377-DA2A9EC66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61" y="482600"/>
            <a:ext cx="6766477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32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BD73FF-23A2-4F72-9F4A-82DF65CC5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31" y="0"/>
            <a:ext cx="4008723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2DC2F4-3589-443B-8481-DF03A95CD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343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704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BD8E2F-AEA8-4FE6-BC95-7743FD703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43" y="0"/>
            <a:ext cx="3577814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911A0D-22D5-40CF-8DDA-9E977C2F8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382" y="0"/>
            <a:ext cx="36178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603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CCE00B-1C85-4D08-A5C0-B87BAF3DD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48" y="7144"/>
            <a:ext cx="3731915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9FDC5B-2ED2-4AAB-8649-E0C535968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689" y="0"/>
            <a:ext cx="365858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054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B2DDEC-9E3A-4295-A8BF-2FAB060C8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33" y="0"/>
            <a:ext cx="3851472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688A5A-70AA-4D16-80F9-5D3CDC800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929" y="0"/>
            <a:ext cx="38560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340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825A7D-D1C5-4E6C-AF34-B2E40B40F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492" y="0"/>
            <a:ext cx="38330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280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5569" y="348853"/>
            <a:ext cx="5744437" cy="444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5C7352-FCFE-4BB9-85DB-137C49E24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81" y="348853"/>
            <a:ext cx="1920626" cy="1271587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1E3A17-3EB9-44BD-9FF1-B83BE32E2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495" y="0"/>
            <a:ext cx="475300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128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Suburani: progress tracking (28pt Arial)</a:t>
            </a:r>
            <a:endParaRPr/>
          </a:p>
        </p:txBody>
      </p:sp>
      <p:sp>
        <p:nvSpPr>
          <p:cNvPr id="410" name="Google Shape;410;p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This is the body text: 8 lines of text max (18pt Arial)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2 </a:t>
            </a:r>
            <a:r>
              <a:rPr lang="en">
                <a:solidFill>
                  <a:srgbClr val="666666"/>
                </a:solidFill>
              </a:rPr>
              <a:t>This is the body text: 8 lines of text max (18pt Arial) - dark grey 3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5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6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7</a:t>
            </a:r>
            <a:endParaRPr/>
          </a:p>
        </p:txBody>
      </p:sp>
      <p:pic>
        <p:nvPicPr>
          <p:cNvPr id="411" name="Google Shape;41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6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25" name="Google Shape;42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3" y="0"/>
            <a:ext cx="913047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32" name="Google Shape;43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DA7DEE-E0FF-49C1-B85A-80874192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67" y="482600"/>
            <a:ext cx="7958665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564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39" name="Google Shape;439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46" name="Google Shape;44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10C09-ACF0-480B-880D-AC7B21F4D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D065B-BB14-475E-9B83-145B966B58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25303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2469C2-A6DF-4EE2-95E2-53E0A4B4C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0"/>
            <a:ext cx="4114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642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C48331-6D95-4BF4-9756-2F8191B93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122" y="222332"/>
            <a:ext cx="719375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781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1F0F04-F442-4DE6-98AE-2B3665BB1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294" y="482600"/>
            <a:ext cx="5823413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0656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map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146B1EB4-ABB1-4EDE-BC4E-0F720393AC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1" r="3338" b="2"/>
          <a:stretch/>
        </p:blipFill>
        <p:spPr>
          <a:xfrm>
            <a:off x="482600" y="482600"/>
            <a:ext cx="81788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961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2683BE-BA10-4A60-9906-AAF5D8C65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688" y="846074"/>
            <a:ext cx="4324148" cy="344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518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water, indoor, boat&#10;&#10;Description automatically generated">
            <a:extLst>
              <a:ext uri="{FF2B5EF4-FFF2-40B4-BE49-F238E27FC236}">
                <a16:creationId xmlns:a16="http://schemas.microsoft.com/office/drawing/2014/main" id="{61A94236-9921-45F4-8D2B-FED88DF060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6" b="14584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120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E6CD97-F2BB-49D0-B0C7-99A7ACB56D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0" r="1" b="9659"/>
          <a:stretch/>
        </p:blipFill>
        <p:spPr>
          <a:xfrm>
            <a:off x="482600" y="482600"/>
            <a:ext cx="81788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07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CE0CCB-D71B-4B6F-9958-940F76C7A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625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4760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DA9BFF-51BC-4497-9EC5-3CADB7E10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985" y="1134399"/>
            <a:ext cx="7098030" cy="287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612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3D2A9A-DA01-4217-B72C-2D3B7B1AE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08" y="455608"/>
            <a:ext cx="7006583" cy="423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0456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3C9737-3A86-4644-A877-1DDF500F7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681" y="460403"/>
            <a:ext cx="6986638" cy="42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312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2468EC-CDB9-4B0E-9181-9E772A2FF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928" y="461092"/>
            <a:ext cx="6984143" cy="422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5620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8FDF2-F954-4020-A331-EA383472C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11" y="454176"/>
            <a:ext cx="7058578" cy="423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8984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9E9392-C196-4225-B342-D9BCB01E4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035" y="1346997"/>
            <a:ext cx="6373929" cy="244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4849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E3F0CE-EE75-4055-BCE2-38CC2E22E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566" y="380862"/>
            <a:ext cx="4834868" cy="2269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2997AE-487E-44DF-A8CF-C78306720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" y="3142810"/>
            <a:ext cx="8193024" cy="143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1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877787-0105-42F8-8B75-32E5A98E1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257" y="482600"/>
            <a:ext cx="5095487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9365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file"/>
            <a:extLst>
              <a:ext uri="{FF2B5EF4-FFF2-40B4-BE49-F238E27FC236}">
                <a16:creationId xmlns:a16="http://schemas.microsoft.com/office/drawing/2014/main" id="{90087A7C-2948-43EE-8D17-209892E78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340" y="482600"/>
            <a:ext cx="4529321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7831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E31764-A965-416E-AFB0-41821119C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538" y="1054529"/>
            <a:ext cx="7096924" cy="191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87184"/>
      </p:ext>
    </p:extLst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294</Words>
  <Application>Microsoft Office PowerPoint</Application>
  <PresentationFormat>On-screen Show (16:9)</PresentationFormat>
  <Paragraphs>47</Paragraphs>
  <Slides>101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101</vt:i4>
      </vt:variant>
    </vt:vector>
  </HeadingPairs>
  <TitlesOfParts>
    <vt:vector size="109" baseType="lpstr">
      <vt:lpstr>Calibri Light</vt:lpstr>
      <vt:lpstr>Calibri</vt:lpstr>
      <vt:lpstr>Open Sans</vt:lpstr>
      <vt:lpstr>Economica</vt:lpstr>
      <vt:lpstr>Arial</vt:lpstr>
      <vt:lpstr>Luxe</vt:lpstr>
      <vt:lpstr>Simple Light</vt:lpstr>
      <vt:lpstr>Office Theme</vt:lpstr>
      <vt:lpstr>2 textbooks  Latin 1 and 2  GCSE   Print and online editions  Book 1: Chapters 1-16  Book 2: Chapters 16-32  Book 3 … ?</vt:lpstr>
      <vt:lpstr>Each chapter: - 16 pages - 10 pages language - 5 pages civilization - 1 page myth or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few tips</vt:lpstr>
      <vt:lpstr>PowerPoint Presentation</vt:lpstr>
      <vt:lpstr>Prioritising core  vocabulary</vt:lpstr>
      <vt:lpstr>Tracking  vocabulary 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Information in vocabulary lists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Suburani: progress tracking (28pt Arial)</vt:lpstr>
      <vt:lpstr>PowerPoint Presentation</vt:lpstr>
      <vt:lpstr>PowerPoint Presentation</vt:lpstr>
      <vt:lpstr>PowerPoint Presentation</vt:lpstr>
      <vt:lpstr>PowerPoint Presentation</vt:lpstr>
      <vt:lpstr>The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 textbooks  Latin 1 and 2  GCSE   Print and online editions  Book 1: Chapters 1-16  Book 2: Chapters 16-32  Book 3 … ?</dc:title>
  <dc:creator>W Griffiths</dc:creator>
  <cp:lastModifiedBy>W Griffiths</cp:lastModifiedBy>
  <cp:revision>3</cp:revision>
  <dcterms:created xsi:type="dcterms:W3CDTF">2020-08-18T14:43:03Z</dcterms:created>
  <dcterms:modified xsi:type="dcterms:W3CDTF">2020-08-18T17:26:43Z</dcterms:modified>
</cp:coreProperties>
</file>