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57" r:id="rId4"/>
    <p:sldId id="266" r:id="rId5"/>
    <p:sldId id="262" r:id="rId6"/>
    <p:sldId id="263" r:id="rId7"/>
    <p:sldId id="264" r:id="rId8"/>
    <p:sldId id="265" r:id="rId9"/>
    <p:sldId id="258" r:id="rId10"/>
    <p:sldId id="259" r:id="rId11"/>
  </p:sldIdLst>
  <p:sldSz cx="12192000" cy="6858000"/>
  <p:notesSz cx="6888163" cy="100187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FB15F18F-BA65-414E-AB92-C5B0A9592F71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09B2C80D-7E2E-47AB-AB56-5810695DB1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6722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/>
              <a:t>Number</a:t>
            </a:r>
            <a:r>
              <a:rPr lang="es-ES" dirty="0"/>
              <a:t> 1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main</a:t>
            </a:r>
            <a:r>
              <a:rPr lang="es-ES" dirty="0"/>
              <a:t> </a:t>
            </a:r>
            <a:r>
              <a:rPr lang="es-ES" dirty="0" err="1"/>
              <a:t>aim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talk</a:t>
            </a:r>
            <a:r>
              <a:rPr lang="es-ES" dirty="0"/>
              <a:t>.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two</a:t>
            </a:r>
            <a:r>
              <a:rPr lang="es-ES" dirty="0"/>
              <a:t> </a:t>
            </a:r>
            <a:r>
              <a:rPr lang="es-ES" dirty="0" err="1"/>
              <a:t>I’ll</a:t>
            </a:r>
            <a:r>
              <a:rPr lang="es-ES" dirty="0"/>
              <a:t> try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give</a:t>
            </a:r>
            <a:r>
              <a:rPr lang="es-ES" dirty="0"/>
              <a:t> </a:t>
            </a:r>
            <a:r>
              <a:rPr lang="es-ES" dirty="0" err="1"/>
              <a:t>some</a:t>
            </a:r>
            <a:r>
              <a:rPr lang="es-ES" dirty="0"/>
              <a:t> ideas, as </a:t>
            </a:r>
            <a:r>
              <a:rPr lang="es-ES" dirty="0" err="1"/>
              <a:t>much</a:t>
            </a:r>
            <a:r>
              <a:rPr lang="es-ES" dirty="0"/>
              <a:t> as </a:t>
            </a:r>
            <a:r>
              <a:rPr lang="es-ES" dirty="0" err="1"/>
              <a:t>possible</a:t>
            </a:r>
            <a:r>
              <a:rPr lang="es-ES" dirty="0"/>
              <a:t> </a:t>
            </a:r>
            <a:r>
              <a:rPr lang="es-ES" dirty="0" err="1"/>
              <a:t>linked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aim</a:t>
            </a:r>
            <a:r>
              <a:rPr lang="es-ES" dirty="0"/>
              <a:t> 1.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B2C80D-7E2E-47AB-AB56-5810695DB1E2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1941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137" indent="-181137">
              <a:buFont typeface="Arial" panose="020B0604020202020204" pitchFamily="34" charset="0"/>
              <a:buChar char="•"/>
            </a:pPr>
            <a:r>
              <a:rPr lang="es-ES" dirty="0" err="1"/>
              <a:t>Satirical</a:t>
            </a:r>
            <a:r>
              <a:rPr lang="es-ES" dirty="0"/>
              <a:t> </a:t>
            </a:r>
            <a:r>
              <a:rPr lang="es-ES" dirty="0" err="1"/>
              <a:t>writer</a:t>
            </a:r>
            <a:r>
              <a:rPr lang="es-ES" dirty="0"/>
              <a:t>. </a:t>
            </a:r>
            <a:r>
              <a:rPr lang="es-ES" dirty="0" err="1"/>
              <a:t>Wit</a:t>
            </a:r>
            <a:r>
              <a:rPr lang="es-ES" dirty="0"/>
              <a:t> </a:t>
            </a:r>
            <a:r>
              <a:rPr lang="es-ES" dirty="0" err="1"/>
              <a:t>often</a:t>
            </a:r>
            <a:r>
              <a:rPr lang="es-ES" dirty="0"/>
              <a:t> </a:t>
            </a:r>
            <a:r>
              <a:rPr lang="es-ES" dirty="0" err="1"/>
              <a:t>applied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diminishing</a:t>
            </a:r>
            <a:r>
              <a:rPr lang="es-ES" dirty="0"/>
              <a:t> particular </a:t>
            </a:r>
            <a:r>
              <a:rPr lang="es-ES" dirty="0" err="1"/>
              <a:t>individuals</a:t>
            </a:r>
            <a:r>
              <a:rPr lang="es-ES" dirty="0"/>
              <a:t>, </a:t>
            </a:r>
            <a:r>
              <a:rPr lang="es-ES" dirty="0" err="1"/>
              <a:t>like</a:t>
            </a:r>
            <a:r>
              <a:rPr lang="es-ES" dirty="0"/>
              <a:t> </a:t>
            </a:r>
            <a:r>
              <a:rPr lang="es-ES" dirty="0" err="1"/>
              <a:t>Nasidianus</a:t>
            </a:r>
            <a:r>
              <a:rPr lang="es-ES" dirty="0"/>
              <a:t> </a:t>
            </a:r>
            <a:r>
              <a:rPr lang="es-ES" dirty="0" err="1"/>
              <a:t>here</a:t>
            </a:r>
            <a:r>
              <a:rPr lang="es-ES" dirty="0"/>
              <a:t>. </a:t>
            </a:r>
            <a:r>
              <a:rPr lang="es-ES" dirty="0" err="1"/>
              <a:t>Playing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I and </a:t>
            </a:r>
            <a:r>
              <a:rPr lang="es-ES" dirty="0" err="1"/>
              <a:t>you</a:t>
            </a:r>
            <a:r>
              <a:rPr lang="es-ES" dirty="0"/>
              <a:t>.</a:t>
            </a:r>
          </a:p>
          <a:p>
            <a:pPr marL="181137" indent="-181137">
              <a:buFont typeface="Arial" panose="020B0604020202020204" pitchFamily="34" charset="0"/>
              <a:buChar char="•"/>
            </a:pPr>
            <a:r>
              <a:rPr lang="es-ES" dirty="0" err="1"/>
              <a:t>Exaggeration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effect</a:t>
            </a:r>
            <a:r>
              <a:rPr lang="es-ES" dirty="0"/>
              <a:t> – caricatures.</a:t>
            </a:r>
          </a:p>
          <a:p>
            <a:pPr marL="181137" indent="-181137">
              <a:buFont typeface="Arial" panose="020B0604020202020204" pitchFamily="34" charset="0"/>
              <a:buChar char="•"/>
            </a:pPr>
            <a:r>
              <a:rPr lang="es-ES" dirty="0"/>
              <a:t>Punch line </a:t>
            </a:r>
            <a:r>
              <a:rPr lang="es-ES" dirty="0" err="1"/>
              <a:t>meant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be mean and </a:t>
            </a:r>
            <a:r>
              <a:rPr lang="es-ES" dirty="0" err="1"/>
              <a:t>embarrassing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person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firing</a:t>
            </a:r>
            <a:r>
              <a:rPr lang="es-ES" dirty="0"/>
              <a:t> line.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B2C80D-7E2E-47AB-AB56-5810695DB1E2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9843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137" indent="-181137">
              <a:buFont typeface="Arial" panose="020B0604020202020204" pitchFamily="34" charset="0"/>
              <a:buChar char="•"/>
            </a:pPr>
            <a:r>
              <a:rPr lang="es-ES" dirty="0" err="1"/>
              <a:t>Otherness</a:t>
            </a:r>
            <a:r>
              <a:rPr lang="es-ES" dirty="0"/>
              <a:t> fo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scene</a:t>
            </a:r>
            <a:r>
              <a:rPr lang="es-ES" dirty="0"/>
              <a:t> – </a:t>
            </a:r>
            <a:r>
              <a:rPr lang="es-ES" dirty="0" err="1"/>
              <a:t>sorceress</a:t>
            </a:r>
            <a:r>
              <a:rPr lang="es-ES" dirty="0"/>
              <a:t> and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powers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underworld</a:t>
            </a:r>
            <a:r>
              <a:rPr lang="es-ES" dirty="0"/>
              <a:t>.</a:t>
            </a:r>
          </a:p>
          <a:p>
            <a:pPr marL="181137" indent="-181137">
              <a:buFont typeface="Arial" panose="020B0604020202020204" pitchFamily="34" charset="0"/>
              <a:buChar char="•"/>
            </a:pPr>
            <a:r>
              <a:rPr lang="es-ES" dirty="0" err="1"/>
              <a:t>Building</a:t>
            </a:r>
            <a:r>
              <a:rPr lang="es-ES" dirty="0"/>
              <a:t> up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tragic</a:t>
            </a:r>
            <a:r>
              <a:rPr lang="es-ES" dirty="0"/>
              <a:t> </a:t>
            </a:r>
            <a:r>
              <a:rPr lang="es-ES" dirty="0" err="1"/>
              <a:t>death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Dido –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tone</a:t>
            </a:r>
            <a:r>
              <a:rPr lang="es-ES" dirty="0"/>
              <a:t> </a:t>
            </a:r>
            <a:r>
              <a:rPr lang="es-ES" dirty="0" err="1"/>
              <a:t>here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elevated</a:t>
            </a:r>
            <a:r>
              <a:rPr lang="es-ES" dirty="0"/>
              <a:t> and </a:t>
            </a:r>
            <a:r>
              <a:rPr lang="es-ES" dirty="0" err="1"/>
              <a:t>highly</a:t>
            </a:r>
            <a:r>
              <a:rPr lang="es-ES" dirty="0"/>
              <a:t> </a:t>
            </a:r>
            <a:r>
              <a:rPr lang="es-ES" dirty="0" err="1"/>
              <a:t>poetic</a:t>
            </a:r>
            <a:r>
              <a:rPr lang="es-ES" dirty="0"/>
              <a:t>.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imagery</a:t>
            </a:r>
            <a:r>
              <a:rPr lang="es-ES" dirty="0"/>
              <a:t> </a:t>
            </a:r>
            <a:r>
              <a:rPr lang="es-ES" dirty="0" err="1"/>
              <a:t>meant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get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B2C80D-7E2E-47AB-AB56-5810695DB1E2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3838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137" indent="-181137">
              <a:buFont typeface="Arial" panose="020B0604020202020204" pitchFamily="34" charset="0"/>
              <a:buChar char="•"/>
            </a:pPr>
            <a:r>
              <a:rPr lang="es-ES" dirty="0" err="1"/>
              <a:t>Effort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create</a:t>
            </a:r>
            <a:r>
              <a:rPr lang="es-ES" dirty="0"/>
              <a:t> </a:t>
            </a:r>
            <a:r>
              <a:rPr lang="es-ES" dirty="0" err="1"/>
              <a:t>excitement</a:t>
            </a:r>
            <a:r>
              <a:rPr lang="es-ES" dirty="0"/>
              <a:t>?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dream</a:t>
            </a:r>
            <a:r>
              <a:rPr lang="es-ES" dirty="0"/>
              <a:t> </a:t>
            </a:r>
            <a:r>
              <a:rPr lang="es-ES" dirty="0" err="1"/>
              <a:t>really</a:t>
            </a:r>
            <a:r>
              <a:rPr lang="es-ES" dirty="0"/>
              <a:t> </a:t>
            </a:r>
            <a:r>
              <a:rPr lang="es-ES" dirty="0" err="1"/>
              <a:t>frightening</a:t>
            </a:r>
            <a:r>
              <a:rPr lang="es-ES" dirty="0"/>
              <a:t>?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B2C80D-7E2E-47AB-AB56-5810695DB1E2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0038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7BADF5-484C-4C38-A5BE-2F38C632C8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77F9-A6F5-410B-BA44-2AD75A980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9701E7-AAD1-4F96-8F9E-8E325CDA5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B0C0DA-EFA4-4F6D-BB5A-FD346C28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884FD2-6D21-4306-8CD9-FC7BCCB16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3008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3905B-32A0-425B-A747-85EC2389E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06F8DA-DC8E-4D77-B258-42141F2A2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5041CD-456F-402A-826A-74197980A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D313A2-2F85-476E-80A1-6C49C3BD8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48ADE4-97D8-4EA9-AF0F-460B2B8E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644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527BFC4-26E7-42E6-8FC6-1A73CAA3D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25DF28B-7AEA-4921-B43F-3463F7202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B88C68-DE1B-40D7-B725-3055F07C1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C87A38-8613-4E93-822C-AC7EFB184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CCBDEE-D632-44B3-BAE3-F0F65A4EC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41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E23F0-DD90-4589-9150-04C627CC0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EC1FDB-F9A1-4CBE-ACD1-B9F187AAE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64144E-B255-49F3-8C83-A7E40DA70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455E1C-59C2-411A-A602-E7965D5AD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52F687-85FA-47B7-BC8D-F6B74B44A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06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513990-4571-42FF-8571-9FFB1C60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7D98D3-2EE9-4C73-BDDC-31AFC5989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E2DB15-0839-44CB-8201-DD596F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DFE660-AC00-4481-8A80-2DBF6D0F4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80D13B-4621-455D-B705-99F9AE829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301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B00A1C-0153-492B-91BA-F1E68381F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91C486-A642-4126-A4A3-D251E262C8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143A5E-3E69-4890-A0C2-104ED7B65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5A52AB-2580-4ACB-A8D4-3D742D4B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058847-5835-4B9A-B0E9-224903C52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C91BAE-C051-4F90-B59F-B0D094872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8318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0EAE7-F483-4331-936E-90BF5A12C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A2A04A-8ACB-4E84-A015-FDEFB44C8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C8092E-A156-4AFF-9956-C7242093C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9C50A08-099C-410B-95C4-EA73625356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3580F18-F268-4187-9CD9-AA9705031F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D339085-F56A-43F7-97BB-BD94B2ABD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68A6879-20EC-43AE-AE03-DF88BEE45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013AC49-2927-4E92-BF21-9C1FB118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130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F4A3E4-E9CF-4B6E-938E-0E2D89B4A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06AC99-24C9-4FA9-ABFA-94C0EE4F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BF7C-37C4-4A3D-925B-D639AE523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8EBCA6B-2647-4DD1-8A59-C98EC0909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196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9C08DBF-BE7B-4745-A214-D3F9B0D34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A14BB0-6625-41DA-AAA2-8B01A6E39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97F02AF-BC84-44CF-AEC2-6EEE34C24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707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CAC0DA-AACB-4A7F-B321-72054B12B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2283EE-19E6-481B-8CFA-A43D6723D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7E8D5A-8834-4E32-A604-F20552329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6E4B8-7E64-41F7-8DD6-4067A785B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76FEE3-516E-429C-9EDF-5D333EBCB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402E82-B575-4F88-963F-7BE8CBE10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652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4EFDED-276C-41D7-90F2-3BCC43ADA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FF341DC-7F6C-42FE-8BCA-4340EACF77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F61ACE-24CD-47FF-880C-7EB2ED5C94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28B327-21D0-4B64-ACBE-358941CF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051F96-2705-4CF4-84BD-0D3AA669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96D28A-C3AE-40E2-856F-585525CE8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16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A9AA20-E2EE-4CC1-A042-4E962990B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B5C037-889B-4391-8B93-82C211243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4A4FB6-30A1-43C3-8B43-218DFBE19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5DCE3-796A-468E-B513-E6174517AABC}" type="datetimeFigureOut">
              <a:rPr lang="es-ES" smtClean="0"/>
              <a:t>02/08/2020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CB0CAF-80F7-446A-AED5-5F72D29FB3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F86E02-E37F-407E-BA6E-BF4335458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DB99F-4645-4BC4-8BD8-CE40DBCBF3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2580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406D2C-9F73-464B-854D-DD4D1853EB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A819A"/>
                </a:solidFill>
                <a:effectLst/>
                <a:latin typeface="oswald"/>
              </a:rPr>
              <a:t>New </a:t>
            </a:r>
            <a:r>
              <a:rPr lang="en-US" b="0" i="0" dirty="0" err="1">
                <a:solidFill>
                  <a:srgbClr val="3A819A"/>
                </a:solidFill>
                <a:effectLst/>
                <a:latin typeface="oswald"/>
              </a:rPr>
              <a:t>Eduqas</a:t>
            </a:r>
            <a:r>
              <a:rPr lang="en-US" b="0" i="0" dirty="0">
                <a:solidFill>
                  <a:srgbClr val="3A819A"/>
                </a:solidFill>
                <a:effectLst/>
                <a:latin typeface="oswald"/>
              </a:rPr>
              <a:t> literature selection: Magic and Superstition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71D5FE-9DBB-47FE-8737-1D6B9F5950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Sara Aguilar (</a:t>
            </a:r>
            <a:r>
              <a:rPr lang="es-ES" dirty="0" err="1"/>
              <a:t>Freman</a:t>
            </a:r>
            <a:r>
              <a:rPr lang="es-ES" dirty="0"/>
              <a:t> </a:t>
            </a:r>
            <a:r>
              <a:rPr lang="es-ES" dirty="0" err="1"/>
              <a:t>College</a:t>
            </a:r>
            <a:r>
              <a:rPr lang="es-ES" dirty="0"/>
              <a:t>)</a:t>
            </a:r>
          </a:p>
          <a:p>
            <a:r>
              <a:rPr lang="es-ES" dirty="0"/>
              <a:t>sa@freman.org.uk</a:t>
            </a:r>
          </a:p>
        </p:txBody>
      </p:sp>
    </p:spTree>
    <p:extLst>
      <p:ext uri="{BB962C8B-B14F-4D97-AF65-F5344CB8AC3E}">
        <p14:creationId xmlns:p14="http://schemas.microsoft.com/office/powerpoint/2010/main" val="427350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9665A1-36CB-43C0-9CFD-82ABD91BB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>
                <a:solidFill>
                  <a:schemeClr val="accent1">
                    <a:lumMod val="75000"/>
                  </a:schemeClr>
                </a:solidFill>
                <a:latin typeface="oswaldb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3600" dirty="0">
                <a:solidFill>
                  <a:schemeClr val="accent1">
                    <a:lumMod val="75000"/>
                  </a:schemeClr>
                </a:solidFill>
                <a:effectLst/>
                <a:latin typeface="oswaldb"/>
                <a:ea typeface="Calibri" panose="020F0502020204030204" pitchFamily="34" charset="0"/>
                <a:cs typeface="Times New Roman" panose="02020603050405020304" pitchFamily="18" charset="0"/>
              </a:rPr>
              <a:t>reparing students for their GCSE assessment in the summer</a:t>
            </a:r>
            <a:endParaRPr lang="es-E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23B9E5-886D-4890-84F0-9042A0027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>
                <a:latin typeface="oswald"/>
              </a:rPr>
              <a:t>Make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sure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students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know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each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text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really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well</a:t>
            </a:r>
            <a:r>
              <a:rPr lang="es-ES" dirty="0">
                <a:latin typeface="oswald"/>
              </a:rPr>
              <a:t>, </a:t>
            </a:r>
            <a:r>
              <a:rPr lang="es-ES" dirty="0" err="1">
                <a:latin typeface="oswald"/>
              </a:rPr>
              <a:t>but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not</a:t>
            </a:r>
            <a:r>
              <a:rPr lang="es-ES" dirty="0">
                <a:latin typeface="oswald"/>
              </a:rPr>
              <a:t> as a </a:t>
            </a:r>
            <a:r>
              <a:rPr lang="es-ES" dirty="0" err="1">
                <a:latin typeface="oswald"/>
              </a:rPr>
              <a:t>memory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exercise</a:t>
            </a:r>
            <a:r>
              <a:rPr lang="es-ES" dirty="0">
                <a:latin typeface="oswald"/>
              </a:rPr>
              <a:t>. </a:t>
            </a:r>
          </a:p>
          <a:p>
            <a:pPr lvl="1"/>
            <a:r>
              <a:rPr lang="es-ES" dirty="0">
                <a:latin typeface="oswald"/>
              </a:rPr>
              <a:t>Content </a:t>
            </a:r>
            <a:r>
              <a:rPr lang="es-ES" dirty="0" err="1">
                <a:latin typeface="oswald"/>
              </a:rPr>
              <a:t>questions</a:t>
            </a:r>
            <a:r>
              <a:rPr lang="es-ES" dirty="0">
                <a:latin typeface="oswald"/>
              </a:rPr>
              <a:t>.</a:t>
            </a:r>
          </a:p>
          <a:p>
            <a:pPr lvl="1"/>
            <a:r>
              <a:rPr lang="es-ES" dirty="0" err="1">
                <a:latin typeface="oswald"/>
              </a:rPr>
              <a:t>Ability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to</a:t>
            </a:r>
            <a:r>
              <a:rPr lang="es-ES" dirty="0">
                <a:latin typeface="oswald"/>
              </a:rPr>
              <a:t> link </a:t>
            </a:r>
            <a:r>
              <a:rPr lang="es-ES" dirty="0" err="1">
                <a:latin typeface="oswald"/>
              </a:rPr>
              <a:t>literature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points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to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content</a:t>
            </a:r>
            <a:r>
              <a:rPr lang="es-ES" dirty="0">
                <a:latin typeface="oswald"/>
              </a:rPr>
              <a:t>.</a:t>
            </a:r>
          </a:p>
          <a:p>
            <a:pPr lvl="1"/>
            <a:r>
              <a:rPr lang="es-ES" dirty="0">
                <a:latin typeface="oswald"/>
              </a:rPr>
              <a:t>16-marks </a:t>
            </a:r>
            <a:r>
              <a:rPr lang="es-ES" dirty="0" err="1">
                <a:latin typeface="oswald"/>
              </a:rPr>
              <a:t>essay</a:t>
            </a:r>
            <a:endParaRPr lang="es-ES" dirty="0">
              <a:latin typeface="oswald"/>
            </a:endParaRPr>
          </a:p>
          <a:p>
            <a:r>
              <a:rPr lang="es-ES" dirty="0" err="1">
                <a:latin typeface="oswald"/>
              </a:rPr>
              <a:t>Make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sure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have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their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own</a:t>
            </a:r>
            <a:r>
              <a:rPr lang="es-ES" dirty="0">
                <a:latin typeface="oswald"/>
              </a:rPr>
              <a:t> ideas </a:t>
            </a:r>
            <a:r>
              <a:rPr lang="es-ES" dirty="0" err="1">
                <a:latin typeface="oswald"/>
              </a:rPr>
              <a:t>about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rather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than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memorising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yours</a:t>
            </a:r>
            <a:r>
              <a:rPr lang="es-ES" dirty="0">
                <a:latin typeface="oswald"/>
              </a:rPr>
              <a:t>.</a:t>
            </a:r>
          </a:p>
          <a:p>
            <a:r>
              <a:rPr lang="es-ES" dirty="0" err="1">
                <a:latin typeface="oswald"/>
              </a:rPr>
              <a:t>Exam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practice</a:t>
            </a:r>
            <a:r>
              <a:rPr lang="es-ES" dirty="0">
                <a:latin typeface="oswald"/>
              </a:rPr>
              <a:t>.</a:t>
            </a:r>
          </a:p>
          <a:p>
            <a:pPr lvl="1"/>
            <a:r>
              <a:rPr lang="es-ES" dirty="0">
                <a:latin typeface="oswald"/>
              </a:rPr>
              <a:t>Content </a:t>
            </a:r>
            <a:r>
              <a:rPr lang="es-ES" dirty="0" err="1">
                <a:latin typeface="oswald"/>
              </a:rPr>
              <a:t>type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questions</a:t>
            </a:r>
            <a:r>
              <a:rPr lang="es-ES" dirty="0">
                <a:latin typeface="oswald"/>
              </a:rPr>
              <a:t>.</a:t>
            </a:r>
          </a:p>
          <a:p>
            <a:pPr lvl="1"/>
            <a:r>
              <a:rPr lang="es-ES" dirty="0">
                <a:latin typeface="oswald"/>
              </a:rPr>
              <a:t>6-mark </a:t>
            </a:r>
            <a:r>
              <a:rPr lang="es-ES" dirty="0" err="1">
                <a:latin typeface="oswald"/>
              </a:rPr>
              <a:t>questions</a:t>
            </a:r>
            <a:r>
              <a:rPr lang="es-ES" dirty="0">
                <a:latin typeface="oswald"/>
              </a:rPr>
              <a:t>.</a:t>
            </a:r>
          </a:p>
          <a:p>
            <a:pPr lvl="1"/>
            <a:r>
              <a:rPr lang="es-ES" dirty="0" err="1">
                <a:latin typeface="oswald"/>
              </a:rPr>
              <a:t>Essays</a:t>
            </a:r>
            <a:r>
              <a:rPr lang="es-ES" dirty="0">
                <a:latin typeface="oswald"/>
              </a:rPr>
              <a:t>.</a:t>
            </a:r>
          </a:p>
          <a:p>
            <a:endParaRPr lang="es-ES" dirty="0">
              <a:latin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350234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D04E02-4A95-4A39-91F1-2FD7C3397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Aims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oswald"/>
              </a:rPr>
              <a:t>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of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oswald"/>
              </a:rPr>
              <a:t>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the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oswald"/>
              </a:rPr>
              <a:t>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session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oswald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3DC12B-1963-47BC-A17E-61C519C13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b="1" dirty="0" err="1">
                <a:latin typeface="oswald"/>
              </a:rPr>
              <a:t>Help</a:t>
            </a:r>
            <a:r>
              <a:rPr lang="es-ES" b="1" dirty="0">
                <a:latin typeface="oswald"/>
              </a:rPr>
              <a:t> non </a:t>
            </a:r>
            <a:r>
              <a:rPr lang="es-ES" b="1" dirty="0" err="1">
                <a:latin typeface="oswald"/>
              </a:rPr>
              <a:t>specialists</a:t>
            </a:r>
            <a:r>
              <a:rPr lang="es-ES" b="1" dirty="0">
                <a:latin typeface="oswald"/>
              </a:rPr>
              <a:t> </a:t>
            </a:r>
            <a:r>
              <a:rPr lang="es-ES" b="1" dirty="0" err="1">
                <a:latin typeface="oswald"/>
              </a:rPr>
              <a:t>to</a:t>
            </a:r>
            <a:r>
              <a:rPr lang="es-ES" b="1" dirty="0">
                <a:latin typeface="oswald"/>
              </a:rPr>
              <a:t> </a:t>
            </a:r>
            <a:r>
              <a:rPr lang="es-ES" b="1" dirty="0" err="1">
                <a:latin typeface="oswald"/>
              </a:rPr>
              <a:t>increase</a:t>
            </a:r>
            <a:r>
              <a:rPr lang="es-ES" b="1" dirty="0">
                <a:latin typeface="oswald"/>
              </a:rPr>
              <a:t> </a:t>
            </a:r>
            <a:r>
              <a:rPr lang="es-ES" b="1" dirty="0" err="1">
                <a:latin typeface="oswald"/>
              </a:rPr>
              <a:t>their</a:t>
            </a:r>
            <a:r>
              <a:rPr lang="es-ES" b="1" dirty="0">
                <a:latin typeface="oswald"/>
              </a:rPr>
              <a:t> </a:t>
            </a:r>
            <a:r>
              <a:rPr lang="es-ES" b="1" dirty="0" err="1">
                <a:latin typeface="oswald"/>
              </a:rPr>
              <a:t>confidence</a:t>
            </a:r>
            <a:r>
              <a:rPr lang="es-ES" b="1" dirty="0">
                <a:latin typeface="oswald"/>
              </a:rPr>
              <a:t> </a:t>
            </a:r>
            <a:r>
              <a:rPr lang="es-ES" b="1" dirty="0" err="1">
                <a:latin typeface="oswald"/>
              </a:rPr>
              <a:t>analyising</a:t>
            </a:r>
            <a:r>
              <a:rPr lang="es-ES" b="1" dirty="0">
                <a:latin typeface="oswald"/>
              </a:rPr>
              <a:t> </a:t>
            </a:r>
            <a:r>
              <a:rPr lang="es-ES" b="1" dirty="0" err="1">
                <a:latin typeface="oswald"/>
              </a:rPr>
              <a:t>literary</a:t>
            </a:r>
            <a:r>
              <a:rPr lang="es-ES" b="1" dirty="0">
                <a:latin typeface="oswald"/>
              </a:rPr>
              <a:t> </a:t>
            </a:r>
            <a:r>
              <a:rPr lang="es-ES" b="1" dirty="0" err="1">
                <a:latin typeface="oswald"/>
              </a:rPr>
              <a:t>elements</a:t>
            </a:r>
            <a:r>
              <a:rPr lang="es-ES" b="1" dirty="0">
                <a:latin typeface="oswald"/>
              </a:rPr>
              <a:t> </a:t>
            </a:r>
            <a:r>
              <a:rPr lang="es-ES" b="1" dirty="0" err="1">
                <a:latin typeface="oswald"/>
              </a:rPr>
              <a:t>within</a:t>
            </a:r>
            <a:r>
              <a:rPr lang="es-ES" b="1" dirty="0">
                <a:latin typeface="oswald"/>
              </a:rPr>
              <a:t> a </a:t>
            </a:r>
            <a:r>
              <a:rPr lang="es-ES" b="1" dirty="0" err="1">
                <a:latin typeface="oswald"/>
              </a:rPr>
              <a:t>text</a:t>
            </a:r>
            <a:r>
              <a:rPr lang="es-ES" b="1" dirty="0">
                <a:latin typeface="oswald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>
                <a:latin typeface="oswald"/>
              </a:rPr>
              <a:t>Consider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ways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of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engaging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students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with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literature</a:t>
            </a:r>
            <a:r>
              <a:rPr lang="es-ES" dirty="0">
                <a:latin typeface="oswald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>
                <a:latin typeface="oswald"/>
              </a:rPr>
              <a:t>Some</a:t>
            </a:r>
            <a:r>
              <a:rPr lang="es-ES" dirty="0">
                <a:latin typeface="oswald"/>
              </a:rPr>
              <a:t> ideas </a:t>
            </a:r>
            <a:r>
              <a:rPr lang="es-ES" dirty="0" err="1">
                <a:latin typeface="oswald"/>
              </a:rPr>
              <a:t>on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exam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preparation</a:t>
            </a:r>
            <a:r>
              <a:rPr lang="es-ES" dirty="0">
                <a:latin typeface="oswald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113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7EDFCD-5BCE-424F-80DF-BE6510450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5400" dirty="0">
                <a:solidFill>
                  <a:schemeClr val="accent1">
                    <a:lumMod val="75000"/>
                  </a:schemeClr>
                </a:solidFill>
                <a:latin typeface="oswaldb"/>
                <a:cs typeface="Times New Roman" panose="02020603050405020304" pitchFamily="18" charset="0"/>
              </a:rPr>
              <a:t>Literary analysis, dos and don’ts </a:t>
            </a:r>
            <a:endParaRPr lang="es-ES" sz="11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DD92DE-9484-4241-8392-CB1DF3DB90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ES" dirty="0" err="1">
                <a:latin typeface="oswald"/>
              </a:rPr>
              <a:t>Think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about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each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on</a:t>
            </a:r>
            <a:r>
              <a:rPr lang="es-ES" dirty="0">
                <a:latin typeface="oswald"/>
              </a:rPr>
              <a:t> a positive </a:t>
            </a:r>
            <a:r>
              <a:rPr lang="es-ES" dirty="0" err="1">
                <a:latin typeface="oswald"/>
              </a:rPr>
              <a:t>manner</a:t>
            </a:r>
            <a:r>
              <a:rPr lang="es-ES" dirty="0">
                <a:latin typeface="oswald"/>
              </a:rPr>
              <a:t> – </a:t>
            </a:r>
            <a:r>
              <a:rPr lang="es-ES" dirty="0" err="1">
                <a:latin typeface="oswald"/>
              </a:rPr>
              <a:t>not</a:t>
            </a:r>
            <a:r>
              <a:rPr lang="es-ES" dirty="0">
                <a:latin typeface="oswald"/>
              </a:rPr>
              <a:t> a </a:t>
            </a:r>
            <a:r>
              <a:rPr lang="es-ES" dirty="0" err="1">
                <a:latin typeface="oswald"/>
              </a:rPr>
              <a:t>hurdle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but</a:t>
            </a:r>
            <a:r>
              <a:rPr lang="es-ES" dirty="0">
                <a:latin typeface="oswald"/>
              </a:rPr>
              <a:t> a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we</a:t>
            </a:r>
            <a:r>
              <a:rPr lang="es-ES" dirty="0">
                <a:latin typeface="oswald"/>
              </a:rPr>
              <a:t> can </a:t>
            </a:r>
            <a:r>
              <a:rPr lang="es-ES" dirty="0" err="1">
                <a:latin typeface="oswald"/>
              </a:rPr>
              <a:t>engage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with</a:t>
            </a:r>
            <a:r>
              <a:rPr lang="es-ES" dirty="0">
                <a:latin typeface="oswald"/>
              </a:rPr>
              <a:t>.</a:t>
            </a:r>
          </a:p>
          <a:p>
            <a:r>
              <a:rPr lang="es-ES" dirty="0" err="1">
                <a:latin typeface="oswald"/>
              </a:rPr>
              <a:t>What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made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alive</a:t>
            </a:r>
            <a:r>
              <a:rPr lang="es-ES" dirty="0">
                <a:latin typeface="oswald"/>
              </a:rPr>
              <a:t> at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time? Content/</a:t>
            </a:r>
            <a:r>
              <a:rPr lang="es-ES" dirty="0" err="1">
                <a:latin typeface="oswald"/>
              </a:rPr>
              <a:t>author</a:t>
            </a:r>
            <a:r>
              <a:rPr lang="es-ES" dirty="0">
                <a:latin typeface="oswald"/>
              </a:rPr>
              <a:t>/</a:t>
            </a:r>
            <a:r>
              <a:rPr lang="es-ES" dirty="0" err="1">
                <a:latin typeface="oswald"/>
              </a:rPr>
              <a:t>style</a:t>
            </a:r>
            <a:r>
              <a:rPr lang="es-ES" dirty="0">
                <a:latin typeface="oswald"/>
              </a:rPr>
              <a:t>/</a:t>
            </a:r>
            <a:r>
              <a:rPr lang="es-ES" dirty="0" err="1">
                <a:latin typeface="oswald"/>
              </a:rPr>
              <a:t>context</a:t>
            </a:r>
            <a:endParaRPr lang="es-ES" dirty="0">
              <a:latin typeface="oswald"/>
            </a:endParaRPr>
          </a:p>
          <a:p>
            <a:r>
              <a:rPr lang="es-ES" dirty="0" err="1">
                <a:latin typeface="oswald"/>
              </a:rPr>
              <a:t>Give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yourself</a:t>
            </a:r>
            <a:r>
              <a:rPr lang="es-ES" dirty="0">
                <a:latin typeface="oswald"/>
              </a:rPr>
              <a:t> time </a:t>
            </a:r>
            <a:r>
              <a:rPr lang="es-ES" dirty="0" err="1">
                <a:latin typeface="oswald"/>
              </a:rPr>
              <a:t>to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understand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how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language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manipulated</a:t>
            </a:r>
            <a:r>
              <a:rPr lang="es-ES" dirty="0">
                <a:latin typeface="oswald"/>
              </a:rPr>
              <a:t> – </a:t>
            </a:r>
            <a:r>
              <a:rPr lang="es-ES" dirty="0" err="1">
                <a:latin typeface="oswald"/>
              </a:rPr>
              <a:t>experiment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with</a:t>
            </a:r>
            <a:r>
              <a:rPr lang="es-ES" dirty="0">
                <a:latin typeface="oswald"/>
              </a:rPr>
              <a:t> ideas.</a:t>
            </a:r>
          </a:p>
          <a:p>
            <a:r>
              <a:rPr lang="es-ES" dirty="0" err="1">
                <a:latin typeface="oswald"/>
              </a:rPr>
              <a:t>Keep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it</a:t>
            </a:r>
            <a:r>
              <a:rPr lang="es-ES" dirty="0">
                <a:latin typeface="oswald"/>
              </a:rPr>
              <a:t> simple.</a:t>
            </a:r>
          </a:p>
          <a:p>
            <a:endParaRPr lang="es-ES" dirty="0"/>
          </a:p>
          <a:p>
            <a:endParaRPr lang="es-ES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4F34EDC-ABE5-49CE-BF7E-CA68902C74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ES" dirty="0" err="1">
                <a:latin typeface="oswald"/>
              </a:rPr>
              <a:t>Don’t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treat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text</a:t>
            </a:r>
            <a:r>
              <a:rPr lang="es-ES" dirty="0">
                <a:latin typeface="oswald"/>
              </a:rPr>
              <a:t> as a </a:t>
            </a:r>
            <a:r>
              <a:rPr lang="es-ES" dirty="0" err="1">
                <a:latin typeface="oswald"/>
              </a:rPr>
              <a:t>piece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of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unseen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translation</a:t>
            </a:r>
            <a:r>
              <a:rPr lang="es-ES" dirty="0">
                <a:latin typeface="oswald"/>
              </a:rPr>
              <a:t>.</a:t>
            </a:r>
          </a:p>
          <a:p>
            <a:r>
              <a:rPr lang="es-ES" dirty="0" err="1">
                <a:latin typeface="oswald"/>
              </a:rPr>
              <a:t>Don’t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approach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text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mechanically</a:t>
            </a:r>
            <a:r>
              <a:rPr lang="es-ES" dirty="0">
                <a:latin typeface="oswald"/>
              </a:rPr>
              <a:t>, </a:t>
            </a:r>
            <a:r>
              <a:rPr lang="es-ES" dirty="0" err="1">
                <a:latin typeface="oswald"/>
              </a:rPr>
              <a:t>trying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to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extract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from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enough</a:t>
            </a:r>
            <a:r>
              <a:rPr lang="es-ES" dirty="0">
                <a:latin typeface="oswald"/>
              </a:rPr>
              <a:t> ‘</a:t>
            </a:r>
            <a:r>
              <a:rPr lang="es-ES" dirty="0" err="1">
                <a:latin typeface="oswald"/>
              </a:rPr>
              <a:t>points</a:t>
            </a:r>
            <a:r>
              <a:rPr lang="es-ES" dirty="0">
                <a:latin typeface="oswald"/>
              </a:rPr>
              <a:t>’.</a:t>
            </a:r>
          </a:p>
          <a:p>
            <a:r>
              <a:rPr lang="es-ES" dirty="0" err="1">
                <a:latin typeface="oswald"/>
              </a:rPr>
              <a:t>Don’t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feel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that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you</a:t>
            </a:r>
            <a:r>
              <a:rPr lang="es-ES" dirty="0">
                <a:latin typeface="oswald"/>
              </a:rPr>
              <a:t> can </a:t>
            </a:r>
            <a:r>
              <a:rPr lang="es-ES" dirty="0" err="1">
                <a:latin typeface="oswald"/>
              </a:rPr>
              <a:t>only</a:t>
            </a:r>
            <a:r>
              <a:rPr lang="es-ES" dirty="0">
                <a:latin typeface="oswald"/>
              </a:rPr>
              <a:t> look </a:t>
            </a:r>
            <a:r>
              <a:rPr lang="es-ES" dirty="0" err="1">
                <a:latin typeface="oswald"/>
              </a:rPr>
              <a:t>for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sophisticated</a:t>
            </a:r>
            <a:r>
              <a:rPr lang="es-ES" dirty="0">
                <a:latin typeface="oswald"/>
              </a:rPr>
              <a:t> and </a:t>
            </a:r>
            <a:r>
              <a:rPr lang="es-ES" dirty="0" err="1">
                <a:latin typeface="oswald"/>
              </a:rPr>
              <a:t>difficult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rhetorcial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devices</a:t>
            </a:r>
            <a:r>
              <a:rPr lang="es-ES" dirty="0">
                <a:latin typeface="oswald"/>
              </a:rPr>
              <a:t>.</a:t>
            </a:r>
          </a:p>
          <a:p>
            <a:r>
              <a:rPr lang="es-ES" dirty="0" err="1">
                <a:latin typeface="oswald"/>
              </a:rPr>
              <a:t>Don’t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get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bogged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down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by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terminology</a:t>
            </a:r>
            <a:r>
              <a:rPr lang="es-ES" dirty="0">
                <a:latin typeface="oswald"/>
              </a:rPr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867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4B2A7B69-BFE2-44E1-8CCD-6504D87F3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The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oswald"/>
              </a:rPr>
              <a:t>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writers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oswald"/>
              </a:rPr>
              <a:t>/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the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oswald"/>
              </a:rPr>
              <a:t>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passages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oswald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8CCD29A0-1063-49D2-AAE1-EEA74D22D9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err="1">
                <a:latin typeface="oswald"/>
              </a:rPr>
              <a:t>Petronius</a:t>
            </a:r>
            <a:endParaRPr lang="es-ES" dirty="0">
              <a:latin typeface="oswald"/>
            </a:endParaRPr>
          </a:p>
          <a:p>
            <a:r>
              <a:rPr lang="es-ES" dirty="0" err="1">
                <a:latin typeface="oswald"/>
              </a:rPr>
              <a:t>Suetonius</a:t>
            </a:r>
            <a:endParaRPr lang="es-ES" dirty="0">
              <a:latin typeface="oswald"/>
            </a:endParaRPr>
          </a:p>
          <a:p>
            <a:r>
              <a:rPr lang="es-ES" b="1" dirty="0" err="1">
                <a:latin typeface="oswald"/>
              </a:rPr>
              <a:t>Pliny</a:t>
            </a:r>
            <a:endParaRPr lang="es-ES" b="1" dirty="0">
              <a:latin typeface="oswald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C553E7BC-BB70-40C5-8E78-F9D3FA6B69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>
                <a:latin typeface="oswald"/>
              </a:rPr>
              <a:t>Horace</a:t>
            </a:r>
          </a:p>
          <a:p>
            <a:r>
              <a:rPr lang="es-ES" b="1" dirty="0" err="1">
                <a:latin typeface="oswald"/>
              </a:rPr>
              <a:t>Virgil</a:t>
            </a:r>
            <a:endParaRPr lang="es-ES" b="1" dirty="0">
              <a:latin typeface="oswald"/>
            </a:endParaRPr>
          </a:p>
          <a:p>
            <a:r>
              <a:rPr lang="es-ES" dirty="0" err="1">
                <a:latin typeface="oswald"/>
              </a:rPr>
              <a:t>Ovid</a:t>
            </a:r>
            <a:endParaRPr lang="es-ES" dirty="0">
              <a:latin typeface="oswald"/>
            </a:endParaRPr>
          </a:p>
          <a:p>
            <a:r>
              <a:rPr lang="es-ES" b="1" dirty="0" err="1">
                <a:latin typeface="oswald"/>
              </a:rPr>
              <a:t>Martial</a:t>
            </a:r>
            <a:endParaRPr lang="es-ES" b="1" dirty="0">
              <a:latin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170098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4D8C95B7-AC60-4822-9A7E-71F23A91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Martial</a:t>
            </a:r>
            <a:endParaRPr lang="es-ES" sz="4800" dirty="0">
              <a:solidFill>
                <a:schemeClr val="accent1">
                  <a:lumMod val="75000"/>
                </a:schemeClr>
              </a:solidFill>
              <a:latin typeface="oswald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A222EE3-009E-4CA6-B240-37E9A74AB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s-ES" sz="2400" b="1" dirty="0" err="1">
                <a:solidFill>
                  <a:srgbClr val="FF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semper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mane </a:t>
            </a:r>
            <a:r>
              <a:rPr lang="es-ES" sz="2400" dirty="0" err="1"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mihi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s-ES" sz="2400" dirty="0"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me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mera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somnia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narra</a:t>
            </a:r>
            <a:r>
              <a:rPr lang="es-ES" sz="2400" dirty="0"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quae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moveant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animum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sollicitentque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meum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iam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prior ad </a:t>
            </a:r>
            <a:r>
              <a:rPr lang="es-ES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faecem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sed </a:t>
            </a:r>
            <a:r>
              <a:rPr lang="es-ES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et </a:t>
            </a:r>
            <a:r>
              <a:rPr lang="es-ES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haec</a:t>
            </a:r>
            <a:r>
              <a:rPr lang="es-ES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vindemia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venit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s-ES" sz="2400" b="1" dirty="0" err="1">
                <a:solidFill>
                  <a:srgbClr val="FF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exorat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noctes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dum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mihi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saga </a:t>
            </a:r>
            <a:r>
              <a:rPr lang="es-ES" sz="2400" dirty="0" err="1"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tuas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s-ES" sz="2400" b="1" dirty="0" err="1">
                <a:solidFill>
                  <a:srgbClr val="FF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consumps</a:t>
            </a:r>
            <a:r>
              <a:rPr lang="es-ES" sz="2400" b="1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ES" sz="2400" dirty="0"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salsasque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molas et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turis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acervos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GB" sz="2400" b="1" dirty="0" err="1">
                <a:solidFill>
                  <a:srgbClr val="FF0000"/>
                </a:solidFill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decrevere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greges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dum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cadit</a:t>
            </a:r>
            <a:r>
              <a:rPr lang="en-GB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agna</a:t>
            </a:r>
            <a:r>
              <a:rPr lang="en-GB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frequens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es-ES" sz="2400" dirty="0">
              <a:effectLst/>
              <a:latin typeface="oswal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GB" sz="2400" b="1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non</a:t>
            </a:r>
            <a:r>
              <a:rPr lang="en-GB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porcus</a:t>
            </a:r>
            <a:r>
              <a:rPr lang="en-GB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400" b="1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non</a:t>
            </a:r>
            <a:r>
              <a:rPr lang="en-GB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chortis</a:t>
            </a:r>
            <a:r>
              <a:rPr lang="en-GB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aves</a:t>
            </a:r>
            <a:r>
              <a:rPr lang="en-GB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400" b="1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non</a:t>
            </a:r>
            <a:r>
              <a:rPr lang="en-GB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ova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supersunt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n-GB" sz="2400" dirty="0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tricolon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ES" sz="2400" dirty="0">
              <a:effectLst/>
              <a:latin typeface="oswal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aut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vigila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aut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dormi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Nasidiane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400" dirty="0"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tibi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s-ES" sz="2400" dirty="0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punch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line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733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4D8C95B7-AC60-4822-9A7E-71F23A91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Virgil</a:t>
            </a:r>
            <a:endParaRPr lang="es-ES" sz="4800" dirty="0">
              <a:solidFill>
                <a:schemeClr val="accent1">
                  <a:lumMod val="75000"/>
                </a:schemeClr>
              </a:solidFill>
              <a:latin typeface="oswald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276BBAD-D7B5-47D2-B759-5B5A92E7B234}"/>
              </a:ext>
            </a:extLst>
          </p:cNvPr>
          <p:cNvSpPr txBox="1"/>
          <p:nvPr/>
        </p:nvSpPr>
        <p:spPr>
          <a:xfrm>
            <a:off x="3302391" y="1817212"/>
            <a:ext cx="6098344" cy="3223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stant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arae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circum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es-ES" sz="2400" b="1" dirty="0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crines </a:t>
            </a:r>
            <a:r>
              <a:rPr lang="es-ES" sz="2400" b="1" dirty="0" err="1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effusa</a:t>
            </a:r>
            <a:r>
              <a:rPr lang="es-ES" sz="2400" b="1" dirty="0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="1" dirty="0" err="1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sacerdos</a:t>
            </a:r>
            <a:r>
              <a:rPr lang="es-ES" sz="2400" b="1" dirty="0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2400" b="1" dirty="0">
                <a:solidFill>
                  <a:srgbClr val="FF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er </a:t>
            </a:r>
            <a:r>
              <a:rPr lang="es-ES" sz="2400" b="1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ES" sz="2400" b="1" dirty="0" err="1">
                <a:solidFill>
                  <a:srgbClr val="FF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um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="1" dirty="0" err="1">
                <a:solidFill>
                  <a:srgbClr val="FF0000"/>
                </a:solidFill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ona</a:t>
            </a:r>
            <a:r>
              <a:rPr lang="es-ES" sz="2400" b="1" dirty="0" err="1">
                <a:solidFill>
                  <a:srgbClr val="FF0000"/>
                </a:solidFill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ore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deos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Erebum</a:t>
            </a:r>
            <a:r>
              <a:rPr lang="es-ES" sz="2400" dirty="0" err="1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que</a:t>
            </a:r>
            <a:r>
              <a:rPr lang="es-ES" sz="2400" dirty="0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Chaos</a:t>
            </a:r>
            <a:r>
              <a:rPr lang="es-ES" sz="2400" dirty="0" err="1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que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2400" b="1" dirty="0" err="1">
                <a:solidFill>
                  <a:srgbClr val="FF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ergeminam</a:t>
            </a:r>
            <a:r>
              <a:rPr lang="es-ES" sz="2400" dirty="0" err="1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que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Heca</a:t>
            </a:r>
            <a:r>
              <a:rPr lang="es-ES" sz="2400" b="1" dirty="0" err="1">
                <a:solidFill>
                  <a:srgbClr val="FF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400" b="1" dirty="0" err="1">
                <a:solidFill>
                  <a:srgbClr val="FF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ria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virginis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ora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Dianae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sparserat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et latices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simulatos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fontis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Averni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s-ES" sz="2400" dirty="0">
              <a:effectLst/>
              <a:latin typeface="oswal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400" dirty="0" err="1">
                <a:solidFill>
                  <a:srgbClr val="00B05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falcibus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en-GB" sz="2400" dirty="0" err="1">
                <a:solidFill>
                  <a:schemeClr val="accent1">
                    <a:lumMod val="75000"/>
                  </a:schemeClr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messae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ad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lunam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quaeruntur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00B05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aënis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2400" dirty="0">
              <a:effectLst/>
              <a:latin typeface="oswal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pubentes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herbae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C0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nigri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cum lacte </a:t>
            </a:r>
            <a:r>
              <a:rPr lang="es-ES" sz="2400" dirty="0" err="1">
                <a:solidFill>
                  <a:srgbClr val="C0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veneni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quaeritur</a:t>
            </a:r>
            <a:r>
              <a:rPr lang="es-ES" sz="2400" dirty="0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et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nascentis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equi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de fronte </a:t>
            </a:r>
            <a:r>
              <a:rPr lang="es-ES" sz="2400" dirty="0" err="1">
                <a:solidFill>
                  <a:schemeClr val="accent2">
                    <a:lumMod val="75000"/>
                  </a:schemeClr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revulsus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et </a:t>
            </a:r>
            <a:r>
              <a:rPr lang="es-ES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matri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chemeClr val="accent2">
                    <a:lumMod val="75000"/>
                  </a:schemeClr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praereptus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solidFill>
                  <a:schemeClr val="accent2">
                    <a:lumMod val="75000"/>
                  </a:schemeClr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amor</a:t>
            </a:r>
            <a:r>
              <a:rPr lang="es-ES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82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4D8C95B7-AC60-4822-9A7E-71F23A91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dirty="0" err="1">
                <a:solidFill>
                  <a:schemeClr val="accent1">
                    <a:lumMod val="75000"/>
                  </a:schemeClr>
                </a:solidFill>
                <a:latin typeface="oswald"/>
              </a:rPr>
              <a:t>Pliny</a:t>
            </a:r>
            <a:endParaRPr lang="es-ES" sz="4800" dirty="0">
              <a:solidFill>
                <a:schemeClr val="accent1">
                  <a:lumMod val="75000"/>
                </a:schemeClr>
              </a:solidFill>
              <a:latin typeface="oswald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A222EE3-009E-4CA6-B240-37E9A74AB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Gaius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quidem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Fannius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id quod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accidit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multo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ante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praesensit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2400" dirty="0" err="1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visus</a:t>
            </a:r>
            <a:r>
              <a:rPr lang="en-GB" sz="2400" dirty="0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en-GB" sz="2400" dirty="0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sibi</a:t>
            </a:r>
            <a:r>
              <a:rPr lang="en-GB" sz="2400" dirty="0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per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nocturnam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quietem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iacere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lectulo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suo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compositus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habitum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studentis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habere ante se scrinium –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ita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solebat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2400" dirty="0" err="1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mox</a:t>
            </a:r>
            <a:r>
              <a:rPr lang="en-GB" sz="2400" dirty="0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imaginatus</a:t>
            </a:r>
            <a:r>
              <a:rPr lang="en-GB" sz="2400" dirty="0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en-GB" sz="2400" dirty="0">
                <a:effectLst/>
                <a:highlight>
                  <a:srgbClr val="00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venisse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Neronem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in toro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resedisse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prompsisse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primum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librum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quem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sceleribus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eius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ediderat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eumque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ad extremum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revolvisse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; idem in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secundo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ac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tertio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fecisse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tunc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00FF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abisse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2400" dirty="0" err="1">
                <a:effectLst/>
                <a:highlight>
                  <a:srgbClr val="FF00FF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expavit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et sic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interpretatus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tamquam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idem </a:t>
            </a:r>
            <a:r>
              <a:rPr lang="en-GB" sz="2400" b="1" dirty="0" err="1">
                <a:solidFill>
                  <a:srgbClr val="C0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sibi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futurus</a:t>
            </a:r>
            <a:r>
              <a:rPr lang="en-GB" sz="2400" dirty="0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esset</a:t>
            </a:r>
            <a:r>
              <a:rPr lang="en-GB" sz="2400" dirty="0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B05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scribendi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highlight>
                  <a:srgbClr val="FFFF00"/>
                </a:highlight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finis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qui </a:t>
            </a:r>
            <a:r>
              <a:rPr lang="en-GB" sz="2400" dirty="0" err="1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fuisset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C0000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illi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B05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legendi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: et </a:t>
            </a:r>
            <a:r>
              <a:rPr lang="en-GB" sz="2400" dirty="0" err="1">
                <a:solidFill>
                  <a:srgbClr val="7030A0"/>
                </a:solidFill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fuit</a:t>
            </a:r>
            <a:r>
              <a:rPr lang="en-GB" sz="2400" dirty="0">
                <a:effectLst/>
                <a:latin typeface="oswald"/>
                <a:ea typeface="Calibri" panose="020F0502020204030204" pitchFamily="34" charset="0"/>
                <a:cs typeface="Times New Roman" panose="02020603050405020304" pitchFamily="18" charset="0"/>
              </a:rPr>
              <a:t> idem.</a:t>
            </a:r>
            <a:endParaRPr lang="es-ES" sz="2400" dirty="0">
              <a:effectLst/>
              <a:latin typeface="oswal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4090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7EDFCD-5BCE-424F-80DF-BE6510450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5400" dirty="0">
                <a:solidFill>
                  <a:schemeClr val="accent1">
                    <a:lumMod val="75000"/>
                  </a:schemeClr>
                </a:solidFill>
                <a:effectLst/>
                <a:latin typeface="oswaldb"/>
                <a:ea typeface="Calibri" panose="020F0502020204030204" pitchFamily="34" charset="0"/>
                <a:cs typeface="Times New Roman" panose="02020603050405020304" pitchFamily="18" charset="0"/>
              </a:rPr>
              <a:t>Engaging the students with the literature during the year</a:t>
            </a:r>
            <a:endParaRPr lang="es-ES" sz="11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DD92DE-9484-4241-8392-CB1DF3DB90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ES" dirty="0" err="1">
                <a:latin typeface="oswald"/>
              </a:rPr>
              <a:t>Help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think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about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each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on</a:t>
            </a:r>
            <a:r>
              <a:rPr lang="es-ES" dirty="0">
                <a:latin typeface="oswald"/>
              </a:rPr>
              <a:t> a positive </a:t>
            </a:r>
            <a:r>
              <a:rPr lang="es-ES" dirty="0" err="1">
                <a:latin typeface="oswald"/>
              </a:rPr>
              <a:t>manner</a:t>
            </a:r>
            <a:r>
              <a:rPr lang="es-ES" dirty="0">
                <a:latin typeface="oswald"/>
              </a:rPr>
              <a:t> – </a:t>
            </a:r>
            <a:r>
              <a:rPr lang="es-ES" dirty="0" err="1">
                <a:latin typeface="oswald"/>
              </a:rPr>
              <a:t>not</a:t>
            </a:r>
            <a:r>
              <a:rPr lang="es-ES" dirty="0">
                <a:latin typeface="oswald"/>
              </a:rPr>
              <a:t> a </a:t>
            </a:r>
            <a:r>
              <a:rPr lang="es-ES" dirty="0" err="1">
                <a:latin typeface="oswald"/>
              </a:rPr>
              <a:t>hurdle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but</a:t>
            </a:r>
            <a:r>
              <a:rPr lang="es-ES" dirty="0">
                <a:latin typeface="oswald"/>
              </a:rPr>
              <a:t> a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we</a:t>
            </a:r>
            <a:r>
              <a:rPr lang="es-ES" dirty="0">
                <a:latin typeface="oswald"/>
              </a:rPr>
              <a:t> can </a:t>
            </a:r>
            <a:r>
              <a:rPr lang="es-ES" dirty="0" err="1">
                <a:latin typeface="oswald"/>
              </a:rPr>
              <a:t>engage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with</a:t>
            </a:r>
            <a:r>
              <a:rPr lang="es-ES" dirty="0">
                <a:latin typeface="oswald"/>
              </a:rPr>
              <a:t>.</a:t>
            </a:r>
          </a:p>
          <a:p>
            <a:r>
              <a:rPr lang="es-ES" dirty="0" err="1">
                <a:latin typeface="oswald"/>
              </a:rPr>
              <a:t>Help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understand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what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made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alive</a:t>
            </a:r>
            <a:r>
              <a:rPr lang="es-ES" dirty="0">
                <a:latin typeface="oswald"/>
              </a:rPr>
              <a:t> at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time? Content/</a:t>
            </a:r>
            <a:r>
              <a:rPr lang="es-ES" dirty="0" err="1">
                <a:latin typeface="oswald"/>
              </a:rPr>
              <a:t>author</a:t>
            </a:r>
            <a:r>
              <a:rPr lang="es-ES" dirty="0">
                <a:latin typeface="oswald"/>
              </a:rPr>
              <a:t>/</a:t>
            </a:r>
            <a:r>
              <a:rPr lang="es-ES" dirty="0" err="1">
                <a:latin typeface="oswald"/>
              </a:rPr>
              <a:t>style</a:t>
            </a:r>
            <a:r>
              <a:rPr lang="es-ES" dirty="0">
                <a:latin typeface="oswald"/>
              </a:rPr>
              <a:t>/</a:t>
            </a:r>
            <a:r>
              <a:rPr lang="es-ES" dirty="0" err="1">
                <a:latin typeface="oswald"/>
              </a:rPr>
              <a:t>context</a:t>
            </a:r>
            <a:endParaRPr lang="es-ES" dirty="0">
              <a:latin typeface="oswald"/>
            </a:endParaRPr>
          </a:p>
          <a:p>
            <a:r>
              <a:rPr lang="es-ES" dirty="0" err="1">
                <a:latin typeface="oswald"/>
              </a:rPr>
              <a:t>Give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some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tools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to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understand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how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language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manipulated</a:t>
            </a:r>
            <a:r>
              <a:rPr lang="es-ES" dirty="0">
                <a:latin typeface="oswald"/>
              </a:rPr>
              <a:t> – </a:t>
            </a:r>
            <a:r>
              <a:rPr lang="es-ES" dirty="0" err="1">
                <a:latin typeface="oswald"/>
              </a:rPr>
              <a:t>let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experiment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with</a:t>
            </a:r>
            <a:r>
              <a:rPr lang="es-ES" dirty="0">
                <a:latin typeface="oswald"/>
              </a:rPr>
              <a:t> ideas.</a:t>
            </a:r>
          </a:p>
          <a:p>
            <a:r>
              <a:rPr lang="es-ES" dirty="0" err="1">
                <a:latin typeface="oswald"/>
              </a:rPr>
              <a:t>Keep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it</a:t>
            </a:r>
            <a:r>
              <a:rPr lang="es-ES" dirty="0">
                <a:latin typeface="oswald"/>
              </a:rPr>
              <a:t> simple.</a:t>
            </a:r>
          </a:p>
          <a:p>
            <a:endParaRPr lang="es-ES" dirty="0"/>
          </a:p>
          <a:p>
            <a:endParaRPr lang="es-ES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4F34EDC-ABE5-49CE-BF7E-CA68902C74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ES" dirty="0" err="1">
                <a:latin typeface="oswald"/>
              </a:rPr>
              <a:t>Don’t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treat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text</a:t>
            </a:r>
            <a:r>
              <a:rPr lang="es-ES" dirty="0">
                <a:latin typeface="oswald"/>
              </a:rPr>
              <a:t> as a </a:t>
            </a:r>
            <a:r>
              <a:rPr lang="es-ES" dirty="0" err="1">
                <a:latin typeface="oswald"/>
              </a:rPr>
              <a:t>piece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of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unseen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translation</a:t>
            </a:r>
            <a:r>
              <a:rPr lang="es-ES" dirty="0">
                <a:latin typeface="oswald"/>
              </a:rPr>
              <a:t>.</a:t>
            </a:r>
          </a:p>
          <a:p>
            <a:r>
              <a:rPr lang="es-ES" dirty="0" err="1">
                <a:latin typeface="oswald"/>
              </a:rPr>
              <a:t>Don’t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approach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text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mechanically</a:t>
            </a:r>
            <a:r>
              <a:rPr lang="es-ES" dirty="0">
                <a:latin typeface="oswald"/>
              </a:rPr>
              <a:t>, </a:t>
            </a:r>
            <a:r>
              <a:rPr lang="es-ES" dirty="0" err="1">
                <a:latin typeface="oswald"/>
              </a:rPr>
              <a:t>trying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to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extract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from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enough</a:t>
            </a:r>
            <a:r>
              <a:rPr lang="es-ES" dirty="0">
                <a:latin typeface="oswald"/>
              </a:rPr>
              <a:t> ‘</a:t>
            </a:r>
            <a:r>
              <a:rPr lang="es-ES" dirty="0" err="1">
                <a:latin typeface="oswald"/>
              </a:rPr>
              <a:t>points</a:t>
            </a:r>
            <a:r>
              <a:rPr lang="es-ES" dirty="0">
                <a:latin typeface="oswald"/>
              </a:rPr>
              <a:t>’.</a:t>
            </a:r>
          </a:p>
          <a:p>
            <a:r>
              <a:rPr lang="es-ES" dirty="0" err="1">
                <a:latin typeface="oswald"/>
              </a:rPr>
              <a:t>Don’t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feel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that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you</a:t>
            </a:r>
            <a:r>
              <a:rPr lang="es-ES" dirty="0">
                <a:latin typeface="oswald"/>
              </a:rPr>
              <a:t> can </a:t>
            </a:r>
            <a:r>
              <a:rPr lang="es-ES" dirty="0" err="1">
                <a:latin typeface="oswald"/>
              </a:rPr>
              <a:t>only</a:t>
            </a:r>
            <a:r>
              <a:rPr lang="es-ES" dirty="0">
                <a:latin typeface="oswald"/>
              </a:rPr>
              <a:t> look </a:t>
            </a:r>
            <a:r>
              <a:rPr lang="es-ES" dirty="0" err="1">
                <a:latin typeface="oswald"/>
              </a:rPr>
              <a:t>for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sophisticated</a:t>
            </a:r>
            <a:r>
              <a:rPr lang="es-ES" dirty="0">
                <a:latin typeface="oswald"/>
              </a:rPr>
              <a:t> and </a:t>
            </a:r>
            <a:r>
              <a:rPr lang="es-ES" dirty="0" err="1">
                <a:latin typeface="oswald"/>
              </a:rPr>
              <a:t>difficult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rhetorcial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devices</a:t>
            </a:r>
            <a:r>
              <a:rPr lang="es-ES" dirty="0">
                <a:latin typeface="oswald"/>
              </a:rPr>
              <a:t>.</a:t>
            </a:r>
          </a:p>
          <a:p>
            <a:r>
              <a:rPr lang="es-ES" dirty="0" err="1">
                <a:latin typeface="oswald"/>
              </a:rPr>
              <a:t>Don’t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get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bogged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down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by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terminology</a:t>
            </a:r>
            <a:r>
              <a:rPr lang="es-ES" dirty="0">
                <a:latin typeface="oswald"/>
              </a:rPr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14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ABACB-D0B0-401A-B715-8761FD84F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accent1">
                    <a:lumMod val="75000"/>
                  </a:schemeClr>
                </a:solidFill>
                <a:latin typeface="oswaldb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4000" dirty="0">
                <a:solidFill>
                  <a:schemeClr val="accent1">
                    <a:lumMod val="75000"/>
                  </a:schemeClr>
                </a:solidFill>
                <a:effectLst/>
                <a:latin typeface="oswaldb"/>
                <a:ea typeface="Calibri" panose="020F0502020204030204" pitchFamily="34" charset="0"/>
                <a:cs typeface="Times New Roman" panose="02020603050405020304" pitchFamily="18" charset="0"/>
              </a:rPr>
              <a:t>ngaging the students with the literature during the year</a:t>
            </a:r>
            <a:endParaRPr lang="es-ES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B74DC6-AB54-4FE8-A2AB-4C83D92E9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err="1">
                <a:latin typeface="oswald"/>
              </a:rPr>
              <a:t>Help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think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about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each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on</a:t>
            </a:r>
            <a:r>
              <a:rPr lang="es-ES" dirty="0">
                <a:latin typeface="oswald"/>
              </a:rPr>
              <a:t> a positive </a:t>
            </a:r>
            <a:r>
              <a:rPr lang="es-ES" dirty="0" err="1">
                <a:latin typeface="oswald"/>
              </a:rPr>
              <a:t>manner</a:t>
            </a:r>
            <a:r>
              <a:rPr lang="es-ES" dirty="0">
                <a:latin typeface="oswald"/>
              </a:rPr>
              <a:t> – </a:t>
            </a:r>
            <a:r>
              <a:rPr lang="es-ES" dirty="0" err="1">
                <a:latin typeface="oswald"/>
              </a:rPr>
              <a:t>not</a:t>
            </a:r>
            <a:r>
              <a:rPr lang="es-ES" dirty="0">
                <a:latin typeface="oswald"/>
              </a:rPr>
              <a:t> a </a:t>
            </a:r>
            <a:r>
              <a:rPr lang="es-ES" dirty="0" err="1">
                <a:latin typeface="oswald"/>
              </a:rPr>
              <a:t>hurdle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but</a:t>
            </a:r>
            <a:r>
              <a:rPr lang="es-ES" dirty="0">
                <a:latin typeface="oswald"/>
              </a:rPr>
              <a:t> a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we</a:t>
            </a:r>
            <a:r>
              <a:rPr lang="es-ES" dirty="0">
                <a:latin typeface="oswald"/>
              </a:rPr>
              <a:t> can </a:t>
            </a:r>
            <a:r>
              <a:rPr lang="es-ES" dirty="0" err="1">
                <a:latin typeface="oswald"/>
              </a:rPr>
              <a:t>engage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with</a:t>
            </a:r>
            <a:r>
              <a:rPr lang="es-ES" dirty="0">
                <a:latin typeface="oswald"/>
              </a:rPr>
              <a:t>. </a:t>
            </a:r>
            <a:r>
              <a:rPr lang="es-ES" dirty="0" err="1">
                <a:latin typeface="oswald"/>
              </a:rPr>
              <a:t>Help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understand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what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made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alive</a:t>
            </a:r>
            <a:r>
              <a:rPr lang="es-ES" dirty="0">
                <a:latin typeface="oswald"/>
              </a:rPr>
              <a:t> at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time. </a:t>
            </a:r>
          </a:p>
          <a:p>
            <a:pPr marL="0" indent="0">
              <a:buNone/>
            </a:pPr>
            <a:r>
              <a:rPr lang="es-ES" dirty="0" err="1">
                <a:latin typeface="oswald"/>
              </a:rPr>
              <a:t>Some</a:t>
            </a:r>
            <a:r>
              <a:rPr lang="es-ES" dirty="0">
                <a:latin typeface="oswald"/>
              </a:rPr>
              <a:t> ideas</a:t>
            </a:r>
          </a:p>
          <a:p>
            <a:pPr lvl="1"/>
            <a:r>
              <a:rPr lang="es-ES" dirty="0" err="1">
                <a:latin typeface="oswald"/>
              </a:rPr>
              <a:t>Read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as </a:t>
            </a:r>
            <a:r>
              <a:rPr lang="es-ES" dirty="0" err="1">
                <a:latin typeface="oswald"/>
              </a:rPr>
              <a:t>if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were</a:t>
            </a:r>
            <a:r>
              <a:rPr lang="es-ES" dirty="0">
                <a:latin typeface="oswald"/>
              </a:rPr>
              <a:t> a </a:t>
            </a:r>
            <a:r>
              <a:rPr lang="es-ES" dirty="0" err="1">
                <a:latin typeface="oswald"/>
              </a:rPr>
              <a:t>story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from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text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book</a:t>
            </a:r>
            <a:r>
              <a:rPr lang="es-ES" dirty="0">
                <a:latin typeface="oswald"/>
              </a:rPr>
              <a:t>.</a:t>
            </a:r>
          </a:p>
          <a:p>
            <a:pPr lvl="1"/>
            <a:r>
              <a:rPr lang="es-ES" dirty="0" err="1">
                <a:latin typeface="oswald"/>
              </a:rPr>
              <a:t>If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difficult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to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access</a:t>
            </a:r>
            <a:r>
              <a:rPr lang="es-ES" dirty="0">
                <a:latin typeface="oswald"/>
              </a:rPr>
              <a:t>, </a:t>
            </a:r>
            <a:r>
              <a:rPr lang="es-ES" dirty="0" err="1">
                <a:latin typeface="oswald"/>
              </a:rPr>
              <a:t>start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with</a:t>
            </a:r>
            <a:r>
              <a:rPr lang="es-ES" dirty="0">
                <a:latin typeface="oswald"/>
              </a:rPr>
              <a:t> a </a:t>
            </a:r>
            <a:r>
              <a:rPr lang="es-ES" dirty="0" err="1">
                <a:latin typeface="oswald"/>
              </a:rPr>
              <a:t>translation</a:t>
            </a:r>
            <a:r>
              <a:rPr lang="es-ES" dirty="0">
                <a:latin typeface="oswald"/>
              </a:rPr>
              <a:t>.</a:t>
            </a:r>
          </a:p>
          <a:p>
            <a:pPr lvl="1"/>
            <a:r>
              <a:rPr lang="es-ES" dirty="0" err="1">
                <a:latin typeface="oswald"/>
              </a:rPr>
              <a:t>Ensure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understand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what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about</a:t>
            </a:r>
            <a:r>
              <a:rPr lang="es-ES" dirty="0">
                <a:latin typeface="oswald"/>
              </a:rPr>
              <a:t>.</a:t>
            </a:r>
          </a:p>
          <a:p>
            <a:pPr lvl="1"/>
            <a:r>
              <a:rPr lang="es-ES" dirty="0">
                <a:latin typeface="oswald"/>
              </a:rPr>
              <a:t>Explore </a:t>
            </a:r>
            <a:r>
              <a:rPr lang="es-ES" dirty="0" err="1">
                <a:latin typeface="oswald"/>
              </a:rPr>
              <a:t>how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feel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about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passage</a:t>
            </a:r>
            <a:r>
              <a:rPr lang="es-ES" dirty="0">
                <a:latin typeface="oswald"/>
              </a:rPr>
              <a:t>: do </a:t>
            </a:r>
            <a:r>
              <a:rPr lang="es-ES" dirty="0" err="1">
                <a:latin typeface="oswald"/>
              </a:rPr>
              <a:t>they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like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it</a:t>
            </a:r>
            <a:r>
              <a:rPr lang="es-ES" dirty="0">
                <a:latin typeface="oswald"/>
              </a:rPr>
              <a:t>? Do </a:t>
            </a:r>
            <a:r>
              <a:rPr lang="es-ES" dirty="0" err="1">
                <a:latin typeface="oswald"/>
              </a:rPr>
              <a:t>they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sympathise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with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charcters</a:t>
            </a:r>
            <a:r>
              <a:rPr lang="es-ES" dirty="0">
                <a:latin typeface="oswald"/>
              </a:rPr>
              <a:t>? Are </a:t>
            </a:r>
            <a:r>
              <a:rPr lang="es-ES" dirty="0" err="1">
                <a:latin typeface="oswald"/>
              </a:rPr>
              <a:t>there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things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that</a:t>
            </a:r>
            <a:r>
              <a:rPr lang="es-ES" dirty="0">
                <a:latin typeface="oswald"/>
              </a:rPr>
              <a:t> are </a:t>
            </a:r>
            <a:r>
              <a:rPr lang="es-ES" dirty="0" err="1">
                <a:latin typeface="oswald"/>
              </a:rPr>
              <a:t>unpleasant</a:t>
            </a:r>
            <a:r>
              <a:rPr lang="es-ES" dirty="0">
                <a:latin typeface="oswald"/>
              </a:rPr>
              <a:t>?</a:t>
            </a:r>
          </a:p>
          <a:p>
            <a:pPr lvl="1"/>
            <a:endParaRPr lang="es-ES" dirty="0">
              <a:latin typeface="oswald"/>
            </a:endParaRPr>
          </a:p>
          <a:p>
            <a:r>
              <a:rPr lang="es-ES" dirty="0" err="1">
                <a:latin typeface="oswald"/>
              </a:rPr>
              <a:t>Give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some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tools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to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understand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how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language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is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manipulated</a:t>
            </a:r>
            <a:r>
              <a:rPr lang="es-ES" dirty="0">
                <a:latin typeface="oswald"/>
              </a:rPr>
              <a:t> – </a:t>
            </a:r>
            <a:r>
              <a:rPr lang="es-ES" dirty="0" err="1">
                <a:latin typeface="oswald"/>
              </a:rPr>
              <a:t>let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them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experiment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with</a:t>
            </a:r>
            <a:r>
              <a:rPr lang="es-ES" dirty="0">
                <a:latin typeface="oswald"/>
              </a:rPr>
              <a:t> ideas.</a:t>
            </a:r>
          </a:p>
          <a:p>
            <a:pPr lvl="1"/>
            <a:r>
              <a:rPr lang="es-ES" dirty="0">
                <a:latin typeface="oswald"/>
              </a:rPr>
              <a:t>Similar </a:t>
            </a:r>
            <a:r>
              <a:rPr lang="es-ES" dirty="0" err="1">
                <a:latin typeface="oswald"/>
              </a:rPr>
              <a:t>to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what</a:t>
            </a:r>
            <a:r>
              <a:rPr lang="es-ES" dirty="0">
                <a:latin typeface="oswald"/>
              </a:rPr>
              <a:t> I </a:t>
            </a:r>
            <a:r>
              <a:rPr lang="es-ES" dirty="0" err="1">
                <a:latin typeface="oswald"/>
              </a:rPr>
              <a:t>have</a:t>
            </a:r>
            <a:r>
              <a:rPr lang="es-ES" dirty="0">
                <a:latin typeface="oswald"/>
              </a:rPr>
              <a:t> done </a:t>
            </a:r>
            <a:r>
              <a:rPr lang="es-ES" dirty="0" err="1">
                <a:latin typeface="oswald"/>
              </a:rPr>
              <a:t>above</a:t>
            </a:r>
            <a:r>
              <a:rPr lang="es-ES" dirty="0">
                <a:latin typeface="oswald"/>
              </a:rPr>
              <a:t>.</a:t>
            </a:r>
          </a:p>
          <a:p>
            <a:r>
              <a:rPr lang="es-ES" dirty="0" err="1">
                <a:latin typeface="oswald"/>
              </a:rPr>
              <a:t>Keep</a:t>
            </a:r>
            <a:r>
              <a:rPr lang="es-ES" dirty="0">
                <a:latin typeface="oswald"/>
              </a:rPr>
              <a:t> </a:t>
            </a:r>
            <a:r>
              <a:rPr lang="es-ES" dirty="0" err="1">
                <a:latin typeface="oswald"/>
              </a:rPr>
              <a:t>it</a:t>
            </a:r>
            <a:r>
              <a:rPr lang="es-ES" dirty="0">
                <a:latin typeface="oswald"/>
              </a:rPr>
              <a:t> simple.</a:t>
            </a:r>
          </a:p>
        </p:txBody>
      </p:sp>
    </p:spTree>
    <p:extLst>
      <p:ext uri="{BB962C8B-B14F-4D97-AF65-F5344CB8AC3E}">
        <p14:creationId xmlns:p14="http://schemas.microsoft.com/office/powerpoint/2010/main" val="174761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846</Words>
  <Application>Microsoft Office PowerPoint</Application>
  <PresentationFormat>Panorámica</PresentationFormat>
  <Paragraphs>85</Paragraphs>
  <Slides>10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oswald</vt:lpstr>
      <vt:lpstr>oswaldb</vt:lpstr>
      <vt:lpstr>Tema de Office</vt:lpstr>
      <vt:lpstr>New Eduqas literature selection: Magic and Superstition</vt:lpstr>
      <vt:lpstr>Aims of the session</vt:lpstr>
      <vt:lpstr>Literary analysis, dos and don’ts </vt:lpstr>
      <vt:lpstr>The writers/the passages</vt:lpstr>
      <vt:lpstr>Martial</vt:lpstr>
      <vt:lpstr>Virgil</vt:lpstr>
      <vt:lpstr>Pliny</vt:lpstr>
      <vt:lpstr>Engaging the students with the literature during the year</vt:lpstr>
      <vt:lpstr>Engaging the students with the literature during the year</vt:lpstr>
      <vt:lpstr>Preparing students for their GCSE assessment in the summer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Eduqas literature selection: Magic and Superstition</dc:title>
  <dc:creator>Miguel Aguilar Fernandez</dc:creator>
  <cp:lastModifiedBy>Miguel Aguilar Fernandez</cp:lastModifiedBy>
  <cp:revision>9</cp:revision>
  <cp:lastPrinted>2020-08-02T16:34:13Z</cp:lastPrinted>
  <dcterms:created xsi:type="dcterms:W3CDTF">2020-08-01T16:29:15Z</dcterms:created>
  <dcterms:modified xsi:type="dcterms:W3CDTF">2020-08-02T16:47:15Z</dcterms:modified>
</cp:coreProperties>
</file>